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20"/>
  </p:notesMasterIdLst>
  <p:sldIdLst>
    <p:sldId id="256" r:id="rId2"/>
    <p:sldId id="391" r:id="rId3"/>
    <p:sldId id="748" r:id="rId4"/>
    <p:sldId id="395" r:id="rId5"/>
    <p:sldId id="285" r:id="rId6"/>
    <p:sldId id="400" r:id="rId7"/>
    <p:sldId id="402" r:id="rId8"/>
    <p:sldId id="405" r:id="rId9"/>
    <p:sldId id="415" r:id="rId10"/>
    <p:sldId id="401" r:id="rId11"/>
    <p:sldId id="416" r:id="rId12"/>
    <p:sldId id="411" r:id="rId13"/>
    <p:sldId id="397" r:id="rId14"/>
    <p:sldId id="418" r:id="rId15"/>
    <p:sldId id="419" r:id="rId16"/>
    <p:sldId id="420" r:id="rId17"/>
    <p:sldId id="421" r:id="rId18"/>
    <p:sldId id="749" r:id="rId19"/>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AD6"/>
    <a:srgbClr val="BF95DA"/>
    <a:srgbClr val="C187DA"/>
    <a:srgbClr val="59D7B8"/>
    <a:srgbClr val="00D4D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078"/>
    <p:restoredTop sz="89568"/>
  </p:normalViewPr>
  <p:slideViewPr>
    <p:cSldViewPr snapToGrid="0" snapToObjects="1">
      <p:cViewPr varScale="1">
        <p:scale>
          <a:sx n="230" d="100"/>
          <a:sy n="230" d="100"/>
        </p:scale>
        <p:origin x="92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20.png>
</file>

<file path=ppt/media/image200.png>
</file>

<file path=ppt/media/image22.png>
</file>

<file path=ppt/media/image23.png>
</file>

<file path=ppt/media/image24.png>
</file>

<file path=ppt/media/image25.png>
</file>

<file path=ppt/media/image26.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03EACDD-8BED-F543-9BF4-E6A4D70153F9}" type="datetimeFigureOut">
              <a:rPr lang="en-US" smtClean="0"/>
              <a:t>4/22/25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27A0EF-A346-1B43-8A04-7B891A89CE05}" type="slidenum">
              <a:rPr lang="en-US" smtClean="0"/>
              <a:t>‹#›</a:t>
            </a:fld>
            <a:endParaRPr lang="en-US"/>
          </a:p>
        </p:txBody>
      </p:sp>
    </p:spTree>
    <p:extLst>
      <p:ext uri="{BB962C8B-B14F-4D97-AF65-F5344CB8AC3E}">
        <p14:creationId xmlns:p14="http://schemas.microsoft.com/office/powerpoint/2010/main" val="8903688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E27A0EF-A346-1B43-8A04-7B891A89CE05}" type="slidenum">
              <a:rPr lang="en-US" smtClean="0"/>
              <a:t>1</a:t>
            </a:fld>
            <a:endParaRPr lang="en-US"/>
          </a:p>
        </p:txBody>
      </p:sp>
    </p:spTree>
    <p:extLst>
      <p:ext uri="{BB962C8B-B14F-4D97-AF65-F5344CB8AC3E}">
        <p14:creationId xmlns:p14="http://schemas.microsoft.com/office/powerpoint/2010/main" val="13821825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dirty="0"/>
              <a:t>All entries in the TOM have a connection value to each other between 0 and 1, where a value of 1 meaning that all connections between two nodes and other nodes are the shared and 0 meaning that no connections to other nodes are shared</a:t>
            </a:r>
            <a:endParaRPr lang="en-US" dirty="0"/>
          </a:p>
        </p:txBody>
      </p:sp>
      <p:sp>
        <p:nvSpPr>
          <p:cNvPr id="4" name="Slide Number Placeholder 3"/>
          <p:cNvSpPr>
            <a:spLocks noGrp="1"/>
          </p:cNvSpPr>
          <p:nvPr>
            <p:ph type="sldNum" sz="quarter" idx="5"/>
          </p:nvPr>
        </p:nvSpPr>
        <p:spPr/>
        <p:txBody>
          <a:bodyPr/>
          <a:lstStyle/>
          <a:p>
            <a:fld id="{BE27A0EF-A346-1B43-8A04-7B891A89CE05}" type="slidenum">
              <a:rPr lang="en-US" smtClean="0"/>
              <a:t>14</a:t>
            </a:fld>
            <a:endParaRPr lang="en-US"/>
          </a:p>
        </p:txBody>
      </p:sp>
    </p:spTree>
    <p:extLst>
      <p:ext uri="{BB962C8B-B14F-4D97-AF65-F5344CB8AC3E}">
        <p14:creationId xmlns:p14="http://schemas.microsoft.com/office/powerpoint/2010/main" val="2142313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27A0EF-A346-1B43-8A04-7B891A89CE05}" type="slidenum">
              <a:rPr lang="en-US" smtClean="0"/>
              <a:t>16</a:t>
            </a:fld>
            <a:endParaRPr lang="en-US"/>
          </a:p>
        </p:txBody>
      </p:sp>
    </p:spTree>
    <p:extLst>
      <p:ext uri="{BB962C8B-B14F-4D97-AF65-F5344CB8AC3E}">
        <p14:creationId xmlns:p14="http://schemas.microsoft.com/office/powerpoint/2010/main" val="28869549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In the heatmap, rows and columns correspond to single genes, light colors represent low topological overlap, and progressively darker orange and red colors represent higher topological overlap. The corresponding gene dendrograms and module assignment are shown on the left and top.</a:t>
            </a:r>
            <a:endParaRPr lang="en-US" dirty="0"/>
          </a:p>
        </p:txBody>
      </p:sp>
      <p:sp>
        <p:nvSpPr>
          <p:cNvPr id="4" name="Slide Number Placeholder 3"/>
          <p:cNvSpPr>
            <a:spLocks noGrp="1"/>
          </p:cNvSpPr>
          <p:nvPr>
            <p:ph type="sldNum" sz="quarter" idx="5"/>
          </p:nvPr>
        </p:nvSpPr>
        <p:spPr/>
        <p:txBody>
          <a:bodyPr/>
          <a:lstStyle/>
          <a:p>
            <a:fld id="{BE27A0EF-A346-1B43-8A04-7B891A89CE05}" type="slidenum">
              <a:rPr lang="en-US" smtClean="0"/>
              <a:t>17</a:t>
            </a:fld>
            <a:endParaRPr lang="en-US"/>
          </a:p>
        </p:txBody>
      </p:sp>
    </p:spTree>
    <p:extLst>
      <p:ext uri="{BB962C8B-B14F-4D97-AF65-F5344CB8AC3E}">
        <p14:creationId xmlns:p14="http://schemas.microsoft.com/office/powerpoint/2010/main" val="1509719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8F10437F-E82C-F241-82FA-5CA752126CED}"/>
              </a:ext>
            </a:extLst>
          </p:cNvPr>
          <p:cNvSpPr>
            <a:spLocks noGrp="1" noChangeArrowheads="1"/>
          </p:cNvSpPr>
          <p:nvPr>
            <p:ph type="sldNum" sz="quarter" idx="5"/>
          </p:nvPr>
        </p:nvSpPr>
        <p:spPr>
          <a:ln/>
        </p:spPr>
        <p:txBody>
          <a:bodyPr/>
          <a:lstStyle/>
          <a:p>
            <a:fld id="{72564D51-F0F3-0441-A054-811B59EC689A}" type="slidenum">
              <a:rPr lang="en-US" altLang="en-US"/>
              <a:pPr/>
              <a:t>2</a:t>
            </a:fld>
            <a:endParaRPr lang="en-US" altLang="en-US"/>
          </a:p>
        </p:txBody>
      </p:sp>
      <p:sp>
        <p:nvSpPr>
          <p:cNvPr id="394242" name="Rectangle 2">
            <a:extLst>
              <a:ext uri="{FF2B5EF4-FFF2-40B4-BE49-F238E27FC236}">
                <a16:creationId xmlns:a16="http://schemas.microsoft.com/office/drawing/2014/main" id="{7FDD1C4F-91EC-1F4D-B588-416C8838EFE8}"/>
              </a:ext>
            </a:extLst>
          </p:cNvPr>
          <p:cNvSpPr>
            <a:spLocks noGrp="1" noRot="1" noChangeAspect="1" noChangeArrowheads="1" noTextEdit="1"/>
          </p:cNvSpPr>
          <p:nvPr>
            <p:ph type="sldImg"/>
          </p:nvPr>
        </p:nvSpPr>
        <p:spPr>
          <a:xfrm>
            <a:off x="685800" y="1143000"/>
            <a:ext cx="5486400" cy="3086100"/>
          </a:xfrm>
          <a:ln/>
        </p:spPr>
      </p:sp>
      <p:sp>
        <p:nvSpPr>
          <p:cNvPr id="394243" name="Rectangle 3">
            <a:extLst>
              <a:ext uri="{FF2B5EF4-FFF2-40B4-BE49-F238E27FC236}">
                <a16:creationId xmlns:a16="http://schemas.microsoft.com/office/drawing/2014/main" id="{E042DC2C-3733-D449-92B1-DA52807FD284}"/>
              </a:ext>
            </a:extLst>
          </p:cNvPr>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4902807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82131A7-95D9-C846-AF48-D21E5A7B8D77}" type="slidenum">
              <a:rPr lang="en-US" smtClean="0"/>
              <a:t>3</a:t>
            </a:fld>
            <a:endParaRPr lang="en-US"/>
          </a:p>
        </p:txBody>
      </p:sp>
    </p:spTree>
    <p:extLst>
      <p:ext uri="{BB962C8B-B14F-4D97-AF65-F5344CB8AC3E}">
        <p14:creationId xmlns:p14="http://schemas.microsoft.com/office/powerpoint/2010/main" val="3101379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E27A0EF-A346-1B43-8A04-7B891A89CE05}" type="slidenum">
              <a:rPr lang="en-US" smtClean="0"/>
              <a:t>4</a:t>
            </a:fld>
            <a:endParaRPr lang="en-US"/>
          </a:p>
        </p:txBody>
      </p:sp>
    </p:spTree>
    <p:extLst>
      <p:ext uri="{BB962C8B-B14F-4D97-AF65-F5344CB8AC3E}">
        <p14:creationId xmlns:p14="http://schemas.microsoft.com/office/powerpoint/2010/main" val="20000191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a:extLst>
              <a:ext uri="{FF2B5EF4-FFF2-40B4-BE49-F238E27FC236}">
                <a16:creationId xmlns:a16="http://schemas.microsoft.com/office/drawing/2014/main" id="{672A36A8-9F54-DE41-9969-C1694EBB6428}"/>
              </a:ext>
            </a:extLst>
          </p:cNvPr>
          <p:cNvSpPr>
            <a:spLocks noGrp="1" noChangeArrowheads="1"/>
          </p:cNvSpPr>
          <p:nvPr>
            <p:ph type="sldNum" sz="quarter" idx="5"/>
          </p:nvPr>
        </p:nvSpPr>
        <p:spPr>
          <a:ln/>
        </p:spPr>
        <p:txBody>
          <a:bodyPr/>
          <a:lstStyle/>
          <a:p>
            <a:fld id="{23F09ACC-4685-534F-B232-083C2D020D29}" type="slidenum">
              <a:rPr lang="en-US" altLang="en-US"/>
              <a:pPr/>
              <a:t>5</a:t>
            </a:fld>
            <a:endParaRPr lang="en-US" altLang="en-US"/>
          </a:p>
        </p:txBody>
      </p:sp>
      <p:sp>
        <p:nvSpPr>
          <p:cNvPr id="58370" name="Rectangle 2">
            <a:extLst>
              <a:ext uri="{FF2B5EF4-FFF2-40B4-BE49-F238E27FC236}">
                <a16:creationId xmlns:a16="http://schemas.microsoft.com/office/drawing/2014/main" id="{96C286D3-8C7F-9443-97D9-3DFE30DFC8A1}"/>
              </a:ext>
            </a:extLst>
          </p:cNvPr>
          <p:cNvSpPr>
            <a:spLocks noGrp="1" noRot="1" noChangeAspect="1" noChangeArrowheads="1" noTextEdit="1"/>
          </p:cNvSpPr>
          <p:nvPr>
            <p:ph type="sldImg"/>
          </p:nvPr>
        </p:nvSpPr>
        <p:spPr>
          <a:xfrm>
            <a:off x="685800" y="1143000"/>
            <a:ext cx="5486400" cy="3086100"/>
          </a:xfrm>
          <a:ln/>
        </p:spPr>
      </p:sp>
      <p:sp>
        <p:nvSpPr>
          <p:cNvPr id="58371" name="Rectangle 3">
            <a:extLst>
              <a:ext uri="{FF2B5EF4-FFF2-40B4-BE49-F238E27FC236}">
                <a16:creationId xmlns:a16="http://schemas.microsoft.com/office/drawing/2014/main" id="{1135CCE7-7841-A34B-A464-1F71F7DA79EC}"/>
              </a:ext>
            </a:extLst>
          </p:cNvPr>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33633166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We denote the gene co-expression similarity measure of a pair of genes </a:t>
            </a:r>
            <a:r>
              <a:rPr lang="en-US" sz="1200" b="0" i="0" kern="1200" dirty="0" err="1">
                <a:solidFill>
                  <a:schemeClr val="tx1"/>
                </a:solidFill>
                <a:effectLst/>
                <a:latin typeface="+mn-lt"/>
                <a:ea typeface="+mn-ea"/>
                <a:cs typeface="+mn-cs"/>
              </a:rPr>
              <a:t>i</a:t>
            </a:r>
            <a:r>
              <a:rPr lang="en-US" sz="1200" b="0" i="0" kern="1200" dirty="0">
                <a:solidFill>
                  <a:schemeClr val="tx1"/>
                </a:solidFill>
                <a:effectLst/>
                <a:latin typeface="+mn-lt"/>
                <a:ea typeface="+mn-ea"/>
                <a:cs typeface="+mn-cs"/>
              </a:rPr>
              <a:t> and j by </a:t>
            </a:r>
            <a:r>
              <a:rPr lang="en-US" altLang="zh-CN" sz="1200" b="0" i="0" kern="1200" dirty="0" err="1">
                <a:solidFill>
                  <a:schemeClr val="tx1"/>
                </a:solidFill>
                <a:effectLst/>
                <a:latin typeface="+mn-lt"/>
                <a:ea typeface="+mn-ea"/>
                <a:cs typeface="+mn-cs"/>
              </a:rPr>
              <a:t>Sij</a:t>
            </a:r>
            <a:r>
              <a:rPr lang="en-US" sz="1200" b="0" i="0" kern="1200" dirty="0">
                <a:solidFill>
                  <a:schemeClr val="tx1"/>
                </a:solidFill>
                <a:effectLst/>
                <a:latin typeface="+mn-lt"/>
                <a:ea typeface="+mn-ea"/>
                <a:cs typeface="+mn-cs"/>
              </a:rPr>
              <a:t>. Many co-expression studies use the absolute value of the correlation as an unsigned co-expression similarity measure</a:t>
            </a:r>
            <a:endParaRPr lang="en-US" dirty="0"/>
          </a:p>
        </p:txBody>
      </p:sp>
      <p:sp>
        <p:nvSpPr>
          <p:cNvPr id="4" name="Slide Number Placeholder 3"/>
          <p:cNvSpPr>
            <a:spLocks noGrp="1"/>
          </p:cNvSpPr>
          <p:nvPr>
            <p:ph type="sldNum" sz="quarter" idx="5"/>
          </p:nvPr>
        </p:nvSpPr>
        <p:spPr/>
        <p:txBody>
          <a:bodyPr/>
          <a:lstStyle/>
          <a:p>
            <a:fld id="{BE27A0EF-A346-1B43-8A04-7B891A89CE05}" type="slidenum">
              <a:rPr lang="en-US" smtClean="0"/>
              <a:t>7</a:t>
            </a:fld>
            <a:endParaRPr lang="en-US"/>
          </a:p>
        </p:txBody>
      </p:sp>
    </p:spTree>
    <p:extLst>
      <p:ext uri="{BB962C8B-B14F-4D97-AF65-F5344CB8AC3E}">
        <p14:creationId xmlns:p14="http://schemas.microsoft.com/office/powerpoint/2010/main" val="28124595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mirrors real biology: gene regulation and interaction networks are </a:t>
            </a:r>
            <a:r>
              <a:rPr lang="en-US" i="1" dirty="0"/>
              <a:t>not random</a:t>
            </a:r>
            <a:r>
              <a:rPr lang="en-US" dirty="0"/>
              <a:t> — they are hierarchical and modular.</a:t>
            </a:r>
          </a:p>
          <a:p>
            <a:endParaRPr lang="en-US" dirty="0"/>
          </a:p>
        </p:txBody>
      </p:sp>
      <p:sp>
        <p:nvSpPr>
          <p:cNvPr id="4" name="Slide Number Placeholder 3"/>
          <p:cNvSpPr>
            <a:spLocks noGrp="1"/>
          </p:cNvSpPr>
          <p:nvPr>
            <p:ph type="sldNum" sz="quarter" idx="5"/>
          </p:nvPr>
        </p:nvSpPr>
        <p:spPr/>
        <p:txBody>
          <a:bodyPr/>
          <a:lstStyle/>
          <a:p>
            <a:fld id="{BE27A0EF-A346-1B43-8A04-7B891A89CE05}" type="slidenum">
              <a:rPr lang="en-US" smtClean="0"/>
              <a:t>9</a:t>
            </a:fld>
            <a:endParaRPr lang="en-US"/>
          </a:p>
        </p:txBody>
      </p:sp>
    </p:spTree>
    <p:extLst>
      <p:ext uri="{BB962C8B-B14F-4D97-AF65-F5344CB8AC3E}">
        <p14:creationId xmlns:p14="http://schemas.microsoft.com/office/powerpoint/2010/main" val="2982837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There is a trade-off between high R2 value and high mean connectivity; a high model fit usually leads to a lower number of mean connections. A low mean connectivity may make module detection difficult, so both of these two parameters: scale free topology model fit and mean connectivity was taken into account when choosing the soft threshold power. Consequently, the lowest </a:t>
            </a:r>
            <a:r>
              <a:rPr lang="el-GR" dirty="0"/>
              <a:t>β </a:t>
            </a:r>
            <a:r>
              <a:rPr lang="en-US" dirty="0"/>
              <a:t>value that leads to a R2 of 0.8 (or the highest possible model fit) was used. </a:t>
            </a:r>
          </a:p>
        </p:txBody>
      </p:sp>
      <p:sp>
        <p:nvSpPr>
          <p:cNvPr id="4" name="Slide Number Placeholder 3"/>
          <p:cNvSpPr>
            <a:spLocks noGrp="1"/>
          </p:cNvSpPr>
          <p:nvPr>
            <p:ph type="sldNum" sz="quarter" idx="5"/>
          </p:nvPr>
        </p:nvSpPr>
        <p:spPr/>
        <p:txBody>
          <a:bodyPr/>
          <a:lstStyle/>
          <a:p>
            <a:fld id="{BE27A0EF-A346-1B43-8A04-7B891A89CE05}" type="slidenum">
              <a:rPr lang="en-US" smtClean="0"/>
              <a:t>11</a:t>
            </a:fld>
            <a:endParaRPr lang="en-US"/>
          </a:p>
        </p:txBody>
      </p:sp>
    </p:spTree>
    <p:extLst>
      <p:ext uri="{BB962C8B-B14F-4D97-AF65-F5344CB8AC3E}">
        <p14:creationId xmlns:p14="http://schemas.microsoft.com/office/powerpoint/2010/main" val="250027420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 TOM combines the adjacency of two genes and the connection strengths these two genes share with other "third party" genes. The TOM is a highly robust measure of network interconnectedness (proximity). This proximity is used as input of average linkage hierarchical clustering.</a:t>
            </a:r>
            <a:endParaRPr lang="en-US" dirty="0"/>
          </a:p>
        </p:txBody>
      </p:sp>
      <p:sp>
        <p:nvSpPr>
          <p:cNvPr id="4" name="Slide Number Placeholder 3"/>
          <p:cNvSpPr>
            <a:spLocks noGrp="1"/>
          </p:cNvSpPr>
          <p:nvPr>
            <p:ph type="sldNum" sz="quarter" idx="5"/>
          </p:nvPr>
        </p:nvSpPr>
        <p:spPr/>
        <p:txBody>
          <a:bodyPr/>
          <a:lstStyle/>
          <a:p>
            <a:fld id="{BE27A0EF-A346-1B43-8A04-7B891A89CE05}" type="slidenum">
              <a:rPr lang="en-US" smtClean="0"/>
              <a:t>13</a:t>
            </a:fld>
            <a:endParaRPr lang="en-US"/>
          </a:p>
        </p:txBody>
      </p:sp>
    </p:spTree>
    <p:extLst>
      <p:ext uri="{BB962C8B-B14F-4D97-AF65-F5344CB8AC3E}">
        <p14:creationId xmlns:p14="http://schemas.microsoft.com/office/powerpoint/2010/main" val="23812387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4B087EA-D01A-0D45-953B-872EBEBB4A9D}" type="datetimeFigureOut">
              <a:rPr lang="en-US" smtClean="0"/>
              <a:t>4/22/25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145EA0-8E95-574C-BDBE-2723DEA377B1}" type="slidenum">
              <a:rPr lang="en-US" smtClean="0"/>
              <a:t>‹#›</a:t>
            </a:fld>
            <a:endParaRPr lang="en-US"/>
          </a:p>
        </p:txBody>
      </p:sp>
    </p:spTree>
    <p:extLst>
      <p:ext uri="{BB962C8B-B14F-4D97-AF65-F5344CB8AC3E}">
        <p14:creationId xmlns:p14="http://schemas.microsoft.com/office/powerpoint/2010/main" val="13910821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B087EA-D01A-0D45-953B-872EBEBB4A9D}" type="datetimeFigureOut">
              <a:rPr lang="en-US" smtClean="0"/>
              <a:t>4/22/25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145EA0-8E95-574C-BDBE-2723DEA377B1}" type="slidenum">
              <a:rPr lang="en-US" smtClean="0"/>
              <a:t>‹#›</a:t>
            </a:fld>
            <a:endParaRPr lang="en-US"/>
          </a:p>
        </p:txBody>
      </p:sp>
    </p:spTree>
    <p:extLst>
      <p:ext uri="{BB962C8B-B14F-4D97-AF65-F5344CB8AC3E}">
        <p14:creationId xmlns:p14="http://schemas.microsoft.com/office/powerpoint/2010/main" val="3586480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3"/>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3"/>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B087EA-D01A-0D45-953B-872EBEBB4A9D}" type="datetimeFigureOut">
              <a:rPr lang="en-US" smtClean="0"/>
              <a:t>4/22/25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145EA0-8E95-574C-BDBE-2723DEA377B1}" type="slidenum">
              <a:rPr lang="en-US" smtClean="0"/>
              <a:t>‹#›</a:t>
            </a:fld>
            <a:endParaRPr lang="en-US"/>
          </a:p>
        </p:txBody>
      </p:sp>
    </p:spTree>
    <p:extLst>
      <p:ext uri="{BB962C8B-B14F-4D97-AF65-F5344CB8AC3E}">
        <p14:creationId xmlns:p14="http://schemas.microsoft.com/office/powerpoint/2010/main" val="15963130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4A2785-A415-D043-A27F-2B53229AB508}"/>
              </a:ext>
            </a:extLst>
          </p:cNvPr>
          <p:cNvSpPr>
            <a:spLocks noGrp="1"/>
          </p:cNvSpPr>
          <p:nvPr>
            <p:ph type="title"/>
          </p:nvPr>
        </p:nvSpPr>
        <p:spPr>
          <a:xfrm>
            <a:off x="457200" y="205978"/>
            <a:ext cx="8229600" cy="857250"/>
          </a:xfrm>
        </p:spPr>
        <p:txBody>
          <a:bodyPr/>
          <a:lstStyle/>
          <a:p>
            <a:r>
              <a:rPr lang="en-US"/>
              <a:t>Click to edit Master title style</a:t>
            </a:r>
          </a:p>
        </p:txBody>
      </p:sp>
      <p:sp>
        <p:nvSpPr>
          <p:cNvPr id="3" name="Text Placeholder 2">
            <a:extLst>
              <a:ext uri="{FF2B5EF4-FFF2-40B4-BE49-F238E27FC236}">
                <a16:creationId xmlns:a16="http://schemas.microsoft.com/office/drawing/2014/main" id="{F0FC391A-1596-CD49-8C21-C233ED2BD92E}"/>
              </a:ext>
            </a:extLst>
          </p:cNvPr>
          <p:cNvSpPr>
            <a:spLocks noGrp="1"/>
          </p:cNvSpPr>
          <p:nvPr>
            <p:ph type="body" sz="half" idx="1"/>
          </p:nvPr>
        </p:nvSpPr>
        <p:spPr>
          <a:xfrm>
            <a:off x="457200" y="1200151"/>
            <a:ext cx="4038600" cy="33944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07BB4A-B022-2C42-ACE4-FAA2F42876B4}"/>
              </a:ext>
            </a:extLst>
          </p:cNvPr>
          <p:cNvSpPr>
            <a:spLocks noGrp="1"/>
          </p:cNvSpPr>
          <p:nvPr>
            <p:ph sz="half" idx="2"/>
          </p:nvPr>
        </p:nvSpPr>
        <p:spPr>
          <a:xfrm>
            <a:off x="4648200" y="1200151"/>
            <a:ext cx="4038600" cy="33944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2F76CA-1088-0D4A-A3FA-2AF9FE7C091F}"/>
              </a:ext>
            </a:extLst>
          </p:cNvPr>
          <p:cNvSpPr>
            <a:spLocks noGrp="1"/>
          </p:cNvSpPr>
          <p:nvPr>
            <p:ph type="dt" sz="half" idx="10"/>
          </p:nvPr>
        </p:nvSpPr>
        <p:spPr>
          <a:xfrm>
            <a:off x="457200" y="4683919"/>
            <a:ext cx="2133600" cy="357188"/>
          </a:xfrm>
        </p:spPr>
        <p:txBody>
          <a:bodyPr/>
          <a:lstStyle>
            <a:lvl1pPr>
              <a:defRPr/>
            </a:lvl1pPr>
          </a:lstStyle>
          <a:p>
            <a:endParaRPr lang="en-US" altLang="en-US"/>
          </a:p>
        </p:txBody>
      </p:sp>
      <p:sp>
        <p:nvSpPr>
          <p:cNvPr id="6" name="Footer Placeholder 5">
            <a:extLst>
              <a:ext uri="{FF2B5EF4-FFF2-40B4-BE49-F238E27FC236}">
                <a16:creationId xmlns:a16="http://schemas.microsoft.com/office/drawing/2014/main" id="{6949D4B6-0273-C94F-B36D-140BFA3DA655}"/>
              </a:ext>
            </a:extLst>
          </p:cNvPr>
          <p:cNvSpPr>
            <a:spLocks noGrp="1"/>
          </p:cNvSpPr>
          <p:nvPr>
            <p:ph type="ftr" sz="quarter" idx="11"/>
          </p:nvPr>
        </p:nvSpPr>
        <p:spPr>
          <a:xfrm>
            <a:off x="3124200" y="4683919"/>
            <a:ext cx="2895600" cy="357188"/>
          </a:xfrm>
        </p:spPr>
        <p:txBody>
          <a:bodyPr/>
          <a:lstStyle>
            <a:lvl1pPr>
              <a:defRPr/>
            </a:lvl1pPr>
          </a:lstStyle>
          <a:p>
            <a:endParaRPr lang="en-US" altLang="en-US"/>
          </a:p>
        </p:txBody>
      </p:sp>
      <p:sp>
        <p:nvSpPr>
          <p:cNvPr id="7" name="Slide Number Placeholder 6">
            <a:extLst>
              <a:ext uri="{FF2B5EF4-FFF2-40B4-BE49-F238E27FC236}">
                <a16:creationId xmlns:a16="http://schemas.microsoft.com/office/drawing/2014/main" id="{BE24101A-7D87-4648-ABF8-3BF5EA1AC0F1}"/>
              </a:ext>
            </a:extLst>
          </p:cNvPr>
          <p:cNvSpPr>
            <a:spLocks noGrp="1"/>
          </p:cNvSpPr>
          <p:nvPr>
            <p:ph type="sldNum" sz="quarter" idx="12"/>
          </p:nvPr>
        </p:nvSpPr>
        <p:spPr>
          <a:xfrm>
            <a:off x="6553200" y="4683919"/>
            <a:ext cx="2133600" cy="357188"/>
          </a:xfrm>
        </p:spPr>
        <p:txBody>
          <a:bodyPr/>
          <a:lstStyle>
            <a:lvl1pPr>
              <a:defRPr/>
            </a:lvl1pPr>
          </a:lstStyle>
          <a:p>
            <a:fld id="{2B3D470D-909D-1D4D-98C1-DE9C550577B1}" type="slidenum">
              <a:rPr lang="en-US" altLang="en-US"/>
              <a:pPr/>
              <a:t>‹#›</a:t>
            </a:fld>
            <a:endParaRPr lang="en-US" altLang="en-US"/>
          </a:p>
        </p:txBody>
      </p:sp>
    </p:spTree>
    <p:extLst>
      <p:ext uri="{BB962C8B-B14F-4D97-AF65-F5344CB8AC3E}">
        <p14:creationId xmlns:p14="http://schemas.microsoft.com/office/powerpoint/2010/main" val="1740231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4B087EA-D01A-0D45-953B-872EBEBB4A9D}" type="datetimeFigureOut">
              <a:rPr lang="en-US" smtClean="0"/>
              <a:t>4/22/25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145EA0-8E95-574C-BDBE-2723DEA377B1}" type="slidenum">
              <a:rPr lang="en-US" smtClean="0"/>
              <a:t>‹#›</a:t>
            </a:fld>
            <a:endParaRPr lang="en-US"/>
          </a:p>
        </p:txBody>
      </p:sp>
    </p:spTree>
    <p:extLst>
      <p:ext uri="{BB962C8B-B14F-4D97-AF65-F5344CB8AC3E}">
        <p14:creationId xmlns:p14="http://schemas.microsoft.com/office/powerpoint/2010/main" val="366728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7"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7"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B087EA-D01A-0D45-953B-872EBEBB4A9D}" type="datetimeFigureOut">
              <a:rPr lang="en-US" smtClean="0"/>
              <a:t>4/22/25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9145EA0-8E95-574C-BDBE-2723DEA377B1}" type="slidenum">
              <a:rPr lang="en-US" smtClean="0"/>
              <a:t>‹#›</a:t>
            </a:fld>
            <a:endParaRPr lang="en-US"/>
          </a:p>
        </p:txBody>
      </p:sp>
    </p:spTree>
    <p:extLst>
      <p:ext uri="{BB962C8B-B14F-4D97-AF65-F5344CB8AC3E}">
        <p14:creationId xmlns:p14="http://schemas.microsoft.com/office/powerpoint/2010/main" val="12346697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8"/>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8"/>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4B087EA-D01A-0D45-953B-872EBEBB4A9D}" type="datetimeFigureOut">
              <a:rPr lang="en-US" smtClean="0"/>
              <a:t>4/22/25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145EA0-8E95-574C-BDBE-2723DEA377B1}" type="slidenum">
              <a:rPr lang="en-US" smtClean="0"/>
              <a:t>‹#›</a:t>
            </a:fld>
            <a:endParaRPr lang="en-US"/>
          </a:p>
        </p:txBody>
      </p:sp>
    </p:spTree>
    <p:extLst>
      <p:ext uri="{BB962C8B-B14F-4D97-AF65-F5344CB8AC3E}">
        <p14:creationId xmlns:p14="http://schemas.microsoft.com/office/powerpoint/2010/main" val="1561639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4B087EA-D01A-0D45-953B-872EBEBB4A9D}" type="datetimeFigureOut">
              <a:rPr lang="en-US" smtClean="0"/>
              <a:t>4/22/25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9145EA0-8E95-574C-BDBE-2723DEA377B1}" type="slidenum">
              <a:rPr lang="en-US" smtClean="0"/>
              <a:t>‹#›</a:t>
            </a:fld>
            <a:endParaRPr lang="en-US"/>
          </a:p>
        </p:txBody>
      </p:sp>
    </p:spTree>
    <p:extLst>
      <p:ext uri="{BB962C8B-B14F-4D97-AF65-F5344CB8AC3E}">
        <p14:creationId xmlns:p14="http://schemas.microsoft.com/office/powerpoint/2010/main" val="35884179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4B087EA-D01A-0D45-953B-872EBEBB4A9D}" type="datetimeFigureOut">
              <a:rPr lang="en-US" smtClean="0"/>
              <a:t>4/22/25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9145EA0-8E95-574C-BDBE-2723DEA377B1}" type="slidenum">
              <a:rPr lang="en-US" smtClean="0"/>
              <a:t>‹#›</a:t>
            </a:fld>
            <a:endParaRPr lang="en-US"/>
          </a:p>
        </p:txBody>
      </p:sp>
    </p:spTree>
    <p:extLst>
      <p:ext uri="{BB962C8B-B14F-4D97-AF65-F5344CB8AC3E}">
        <p14:creationId xmlns:p14="http://schemas.microsoft.com/office/powerpoint/2010/main" val="30613814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4B087EA-D01A-0D45-953B-872EBEBB4A9D}" type="datetimeFigureOut">
              <a:rPr lang="en-US" smtClean="0"/>
              <a:t>4/22/25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9145EA0-8E95-574C-BDBE-2723DEA377B1}" type="slidenum">
              <a:rPr lang="en-US" smtClean="0"/>
              <a:t>‹#›</a:t>
            </a:fld>
            <a:endParaRPr lang="en-US"/>
          </a:p>
        </p:txBody>
      </p:sp>
    </p:spTree>
    <p:extLst>
      <p:ext uri="{BB962C8B-B14F-4D97-AF65-F5344CB8AC3E}">
        <p14:creationId xmlns:p14="http://schemas.microsoft.com/office/powerpoint/2010/main" val="4175704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A4B087EA-D01A-0D45-953B-872EBEBB4A9D}" type="datetimeFigureOut">
              <a:rPr lang="en-US" smtClean="0"/>
              <a:t>4/22/25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145EA0-8E95-574C-BDBE-2723DEA377B1}" type="slidenum">
              <a:rPr lang="en-US" smtClean="0"/>
              <a:t>‹#›</a:t>
            </a:fld>
            <a:endParaRPr lang="en-US"/>
          </a:p>
        </p:txBody>
      </p:sp>
    </p:spTree>
    <p:extLst>
      <p:ext uri="{BB962C8B-B14F-4D97-AF65-F5344CB8AC3E}">
        <p14:creationId xmlns:p14="http://schemas.microsoft.com/office/powerpoint/2010/main" val="15909948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A4B087EA-D01A-0D45-953B-872EBEBB4A9D}" type="datetimeFigureOut">
              <a:rPr lang="en-US" smtClean="0"/>
              <a:t>4/22/25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9145EA0-8E95-574C-BDBE-2723DEA377B1}" type="slidenum">
              <a:rPr lang="en-US" smtClean="0"/>
              <a:t>‹#›</a:t>
            </a:fld>
            <a:endParaRPr lang="en-US"/>
          </a:p>
        </p:txBody>
      </p:sp>
    </p:spTree>
    <p:extLst>
      <p:ext uri="{BB962C8B-B14F-4D97-AF65-F5344CB8AC3E}">
        <p14:creationId xmlns:p14="http://schemas.microsoft.com/office/powerpoint/2010/main" val="10416597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8"/>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A4B087EA-D01A-0D45-953B-872EBEBB4A9D}" type="datetimeFigureOut">
              <a:rPr lang="en-US" smtClean="0"/>
              <a:t>4/22/25</a:t>
            </a:fld>
            <a:endParaRPr 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49145EA0-8E95-574C-BDBE-2723DEA377B1}" type="slidenum">
              <a:rPr lang="en-US" smtClean="0"/>
              <a:t>‹#›</a:t>
            </a:fld>
            <a:endParaRPr lang="en-US"/>
          </a:p>
        </p:txBody>
      </p:sp>
    </p:spTree>
    <p:extLst>
      <p:ext uri="{BB962C8B-B14F-4D97-AF65-F5344CB8AC3E}">
        <p14:creationId xmlns:p14="http://schemas.microsoft.com/office/powerpoint/2010/main" val="3338431251"/>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1.bin"/><Relationship Id="rId1" Type="http://schemas.openxmlformats.org/officeDocument/2006/relationships/slideLayout" Target="../slideLayouts/slideLayout2.xml"/><Relationship Id="rId5" Type="http://schemas.openxmlformats.org/officeDocument/2006/relationships/image" Target="../media/image200.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emf"/></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oleObject" Target="../embeddings/oleObject1.bin"/><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e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15.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042F07E3-6980-634F-8C81-EE9A38AA8646}"/>
              </a:ext>
            </a:extLst>
          </p:cNvPr>
          <p:cNvSpPr>
            <a:spLocks noGrp="1" noChangeArrowheads="1"/>
          </p:cNvSpPr>
          <p:nvPr>
            <p:ph type="ctrTitle"/>
          </p:nvPr>
        </p:nvSpPr>
        <p:spPr>
          <a:xfrm>
            <a:off x="266700" y="605202"/>
            <a:ext cx="8610600" cy="1605146"/>
          </a:xfrm>
          <a:noFill/>
        </p:spPr>
        <p:txBody>
          <a:bodyPr anchor="ctr"/>
          <a:lstStyle/>
          <a:p>
            <a:r>
              <a:rPr lang="en-US" altLang="en-US" sz="4000" b="1" dirty="0"/>
              <a:t>A brief Overview of Gene Co-Expression Network Analysis</a:t>
            </a:r>
          </a:p>
        </p:txBody>
      </p:sp>
      <p:sp>
        <p:nvSpPr>
          <p:cNvPr id="10" name="Rectangle 3">
            <a:extLst>
              <a:ext uri="{FF2B5EF4-FFF2-40B4-BE49-F238E27FC236}">
                <a16:creationId xmlns:a16="http://schemas.microsoft.com/office/drawing/2014/main" id="{E8054380-3DBE-354B-8739-123D3CB8E76C}"/>
              </a:ext>
            </a:extLst>
          </p:cNvPr>
          <p:cNvSpPr>
            <a:spLocks noGrp="1" noChangeArrowheads="1"/>
          </p:cNvSpPr>
          <p:nvPr>
            <p:ph type="subTitle" idx="1"/>
          </p:nvPr>
        </p:nvSpPr>
        <p:spPr>
          <a:xfrm>
            <a:off x="755422" y="3132547"/>
            <a:ext cx="8001000" cy="1605146"/>
          </a:xfrm>
        </p:spPr>
        <p:txBody>
          <a:bodyPr>
            <a:normAutofit fontScale="85000" lnSpcReduction="20000"/>
          </a:bodyPr>
          <a:lstStyle/>
          <a:p>
            <a:r>
              <a:rPr lang="en-US" altLang="zh-CN" sz="3200" dirty="0"/>
              <a:t>Sanzhen Liu</a:t>
            </a:r>
          </a:p>
          <a:p>
            <a:r>
              <a:rPr lang="en-US" altLang="zh-CN" sz="3200" dirty="0"/>
              <a:t>Most slides prepared by Cheng</a:t>
            </a:r>
            <a:r>
              <a:rPr lang="zh-CN" altLang="en-US" sz="3200" dirty="0"/>
              <a:t> </a:t>
            </a:r>
            <a:r>
              <a:rPr lang="en-US" altLang="zh-CN" sz="3200" dirty="0"/>
              <a:t>He</a:t>
            </a:r>
          </a:p>
          <a:p>
            <a:endParaRPr lang="en-US" altLang="en-US" sz="3200" dirty="0"/>
          </a:p>
          <a:p>
            <a:r>
              <a:rPr lang="en-US" altLang="zh-CN" sz="3200" dirty="0"/>
              <a:t>4/17/2025</a:t>
            </a:r>
            <a:endParaRPr lang="en-US" altLang="en-US" sz="3200" dirty="0"/>
          </a:p>
        </p:txBody>
      </p:sp>
      <p:sp>
        <p:nvSpPr>
          <p:cNvPr id="2" name="Rectangle 1">
            <a:extLst>
              <a:ext uri="{FF2B5EF4-FFF2-40B4-BE49-F238E27FC236}">
                <a16:creationId xmlns:a16="http://schemas.microsoft.com/office/drawing/2014/main" id="{331DCD69-A808-354C-9FAF-2FB539E2F460}"/>
              </a:ext>
            </a:extLst>
          </p:cNvPr>
          <p:cNvSpPr/>
          <p:nvPr/>
        </p:nvSpPr>
        <p:spPr>
          <a:xfrm>
            <a:off x="1609522" y="2210348"/>
            <a:ext cx="5924955" cy="523220"/>
          </a:xfrm>
          <a:prstGeom prst="rect">
            <a:avLst/>
          </a:prstGeom>
        </p:spPr>
        <p:txBody>
          <a:bodyPr wrap="none">
            <a:spAutoFit/>
          </a:bodyPr>
          <a:lstStyle/>
          <a:p>
            <a:pPr algn="ctr"/>
            <a:r>
              <a:rPr lang="en-US" sz="2800" dirty="0"/>
              <a:t>Bioinformatics Applications (PLPTH813)</a:t>
            </a:r>
          </a:p>
        </p:txBody>
      </p:sp>
    </p:spTree>
    <p:extLst>
      <p:ext uri="{BB962C8B-B14F-4D97-AF65-F5344CB8AC3E}">
        <p14:creationId xmlns:p14="http://schemas.microsoft.com/office/powerpoint/2010/main" val="6056026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4B08DB2A-5779-B349-B899-AF8D4B08AEB9}"/>
              </a:ext>
            </a:extLst>
          </p:cNvPr>
          <p:cNvSpPr>
            <a:spLocks noGrp="1" noChangeArrowheads="1"/>
          </p:cNvSpPr>
          <p:nvPr>
            <p:ph type="title"/>
          </p:nvPr>
        </p:nvSpPr>
        <p:spPr>
          <a:xfrm>
            <a:off x="685800" y="247767"/>
            <a:ext cx="7772400" cy="708126"/>
          </a:xfrm>
        </p:spPr>
        <p:txBody>
          <a:bodyPr>
            <a:normAutofit/>
          </a:bodyPr>
          <a:lstStyle/>
          <a:p>
            <a:pPr algn="ctr"/>
            <a:r>
              <a:rPr lang="en-US" altLang="zh-CN" sz="4000" dirty="0">
                <a:latin typeface="+mn-lt"/>
              </a:rPr>
              <a:t>Generalized</a:t>
            </a:r>
            <a:r>
              <a:rPr lang="zh-CN" altLang="en-US" sz="4000" dirty="0">
                <a:latin typeface="+mn-lt"/>
              </a:rPr>
              <a:t> </a:t>
            </a:r>
            <a:r>
              <a:rPr lang="en-US" altLang="zh-CN" sz="4000" dirty="0">
                <a:latin typeface="+mn-lt"/>
              </a:rPr>
              <a:t>Connectivity</a:t>
            </a:r>
            <a:endParaRPr lang="en-US" altLang="en-US" sz="4000" dirty="0">
              <a:latin typeface="+mn-lt"/>
            </a:endParaRPr>
          </a:p>
        </p:txBody>
      </p:sp>
      <p:sp>
        <p:nvSpPr>
          <p:cNvPr id="5" name="Rectangle 3">
            <a:extLst>
              <a:ext uri="{FF2B5EF4-FFF2-40B4-BE49-F238E27FC236}">
                <a16:creationId xmlns:a16="http://schemas.microsoft.com/office/drawing/2014/main" id="{1DB7E20C-A293-6B42-9560-784D8BD96E17}"/>
              </a:ext>
            </a:extLst>
          </p:cNvPr>
          <p:cNvSpPr txBox="1">
            <a:spLocks noChangeArrowheads="1"/>
          </p:cNvSpPr>
          <p:nvPr/>
        </p:nvSpPr>
        <p:spPr>
          <a:xfrm>
            <a:off x="419548" y="1237801"/>
            <a:ext cx="8151312" cy="6064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dirty="0">
                <a:ea typeface="+mj-ea"/>
                <a:cs typeface="+mj-cs"/>
              </a:rPr>
              <a:t>Gene</a:t>
            </a:r>
            <a:r>
              <a:rPr lang="zh-CN" altLang="en-US" dirty="0">
                <a:ea typeface="+mj-ea"/>
                <a:cs typeface="+mj-cs"/>
              </a:rPr>
              <a:t> </a:t>
            </a:r>
            <a:r>
              <a:rPr lang="en-US" altLang="zh-CN" dirty="0">
                <a:ea typeface="+mj-ea"/>
                <a:cs typeface="+mj-cs"/>
              </a:rPr>
              <a:t>connectivity</a:t>
            </a:r>
            <a:r>
              <a:rPr lang="zh-CN" altLang="en-US" dirty="0">
                <a:ea typeface="+mj-ea"/>
                <a:cs typeface="+mj-cs"/>
              </a:rPr>
              <a:t> </a:t>
            </a:r>
            <a:r>
              <a:rPr lang="en-US" altLang="zh-CN" dirty="0">
                <a:ea typeface="+mj-ea"/>
                <a:cs typeface="+mj-cs"/>
              </a:rPr>
              <a:t>=</a:t>
            </a:r>
            <a:r>
              <a:rPr lang="zh-CN" altLang="en-US" dirty="0">
                <a:ea typeface="+mj-ea"/>
                <a:cs typeface="+mj-cs"/>
              </a:rPr>
              <a:t> </a:t>
            </a:r>
            <a:r>
              <a:rPr lang="en-US" altLang="zh-CN" dirty="0">
                <a:ea typeface="+mj-ea"/>
                <a:cs typeface="+mj-cs"/>
              </a:rPr>
              <a:t>sum</a:t>
            </a:r>
            <a:r>
              <a:rPr lang="zh-CN" altLang="en-US" dirty="0">
                <a:ea typeface="+mj-ea"/>
                <a:cs typeface="+mj-cs"/>
              </a:rPr>
              <a:t> </a:t>
            </a:r>
            <a:r>
              <a:rPr lang="en-US" altLang="zh-CN" dirty="0">
                <a:ea typeface="+mj-ea"/>
                <a:cs typeface="+mj-cs"/>
              </a:rPr>
              <a:t>of</a:t>
            </a:r>
            <a:r>
              <a:rPr lang="zh-CN" altLang="en-US" dirty="0">
                <a:ea typeface="+mj-ea"/>
                <a:cs typeface="+mj-cs"/>
              </a:rPr>
              <a:t> </a:t>
            </a:r>
            <a:r>
              <a:rPr lang="en-US" altLang="zh-CN" dirty="0">
                <a:ea typeface="+mj-ea"/>
                <a:cs typeface="+mj-cs"/>
              </a:rPr>
              <a:t>the</a:t>
            </a:r>
            <a:r>
              <a:rPr lang="zh-CN" altLang="en-US" dirty="0">
                <a:ea typeface="+mj-ea"/>
                <a:cs typeface="+mj-cs"/>
              </a:rPr>
              <a:t> </a:t>
            </a:r>
            <a:r>
              <a:rPr lang="en-US" altLang="zh-CN" dirty="0">
                <a:ea typeface="+mj-ea"/>
                <a:cs typeface="+mj-cs"/>
              </a:rPr>
              <a:t>adjacencies of a gene</a:t>
            </a:r>
          </a:p>
        </p:txBody>
      </p:sp>
      <p:pic>
        <p:nvPicPr>
          <p:cNvPr id="8" name="Picture 7">
            <a:extLst>
              <a:ext uri="{FF2B5EF4-FFF2-40B4-BE49-F238E27FC236}">
                <a16:creationId xmlns:a16="http://schemas.microsoft.com/office/drawing/2014/main" id="{B9B93454-6812-F447-943B-29E8DD3D164C}"/>
              </a:ext>
            </a:extLst>
          </p:cNvPr>
          <p:cNvPicPr>
            <a:picLocks noChangeAspect="1"/>
          </p:cNvPicPr>
          <p:nvPr/>
        </p:nvPicPr>
        <p:blipFill>
          <a:blip r:embed="rId2"/>
          <a:stretch>
            <a:fillRect/>
          </a:stretch>
        </p:blipFill>
        <p:spPr>
          <a:xfrm>
            <a:off x="1314880" y="2430922"/>
            <a:ext cx="2700459" cy="1139710"/>
          </a:xfrm>
          <a:prstGeom prst="rect">
            <a:avLst/>
          </a:prstGeom>
        </p:spPr>
      </p:pic>
      <p:sp>
        <p:nvSpPr>
          <p:cNvPr id="10" name="Rectangle 3">
            <a:extLst>
              <a:ext uri="{FF2B5EF4-FFF2-40B4-BE49-F238E27FC236}">
                <a16:creationId xmlns:a16="http://schemas.microsoft.com/office/drawing/2014/main" id="{FC323D82-C47B-1943-A08D-10ECC7A701C8}"/>
              </a:ext>
            </a:extLst>
          </p:cNvPr>
          <p:cNvSpPr txBox="1">
            <a:spLocks noChangeArrowheads="1"/>
          </p:cNvSpPr>
          <p:nvPr/>
        </p:nvSpPr>
        <p:spPr>
          <a:xfrm>
            <a:off x="419548" y="3972404"/>
            <a:ext cx="7971832" cy="60649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altLang="zh-CN" dirty="0">
                <a:solidFill>
                  <a:srgbClr val="FF0000"/>
                </a:solidFill>
                <a:ea typeface="+mj-ea"/>
                <a:cs typeface="+mj-cs"/>
              </a:rPr>
              <a:t>High</a:t>
            </a:r>
            <a:r>
              <a:rPr lang="zh-CN" altLang="en-US" dirty="0">
                <a:solidFill>
                  <a:srgbClr val="FF0000"/>
                </a:solidFill>
                <a:ea typeface="+mj-ea"/>
                <a:cs typeface="+mj-cs"/>
              </a:rPr>
              <a:t> </a:t>
            </a:r>
            <a:r>
              <a:rPr lang="en-US" altLang="zh-CN" dirty="0">
                <a:solidFill>
                  <a:srgbClr val="FF0000"/>
                </a:solidFill>
                <a:ea typeface="+mj-ea"/>
                <a:cs typeface="+mj-cs"/>
              </a:rPr>
              <a:t>gene</a:t>
            </a:r>
            <a:r>
              <a:rPr lang="zh-CN" altLang="en-US" dirty="0">
                <a:solidFill>
                  <a:srgbClr val="FF0000"/>
                </a:solidFill>
                <a:ea typeface="+mj-ea"/>
                <a:cs typeface="+mj-cs"/>
              </a:rPr>
              <a:t> </a:t>
            </a:r>
            <a:r>
              <a:rPr lang="en-US" altLang="zh-CN" dirty="0">
                <a:solidFill>
                  <a:srgbClr val="FF0000"/>
                </a:solidFill>
                <a:ea typeface="+mj-ea"/>
                <a:cs typeface="+mj-cs"/>
              </a:rPr>
              <a:t>connectivity</a:t>
            </a:r>
            <a:r>
              <a:rPr lang="zh-CN" altLang="en-US" dirty="0">
                <a:solidFill>
                  <a:srgbClr val="FF0000"/>
                </a:solidFill>
                <a:ea typeface="+mj-ea"/>
                <a:cs typeface="+mj-cs"/>
              </a:rPr>
              <a:t> </a:t>
            </a:r>
            <a:r>
              <a:rPr lang="en-US" altLang="zh-CN" dirty="0">
                <a:solidFill>
                  <a:srgbClr val="FF0000"/>
                </a:solidFill>
                <a:ea typeface="+mj-ea"/>
                <a:cs typeface="+mj-cs"/>
              </a:rPr>
              <a:t>usually</a:t>
            </a:r>
            <a:r>
              <a:rPr lang="zh-CN" altLang="en-US" dirty="0">
                <a:solidFill>
                  <a:srgbClr val="FF0000"/>
                </a:solidFill>
                <a:ea typeface="+mj-ea"/>
                <a:cs typeface="+mj-cs"/>
              </a:rPr>
              <a:t> </a:t>
            </a:r>
            <a:r>
              <a:rPr lang="en-US" altLang="zh-CN" dirty="0">
                <a:solidFill>
                  <a:srgbClr val="FF0000"/>
                </a:solidFill>
                <a:ea typeface="+mj-ea"/>
                <a:cs typeface="+mj-cs"/>
              </a:rPr>
              <a:t>indicates</a:t>
            </a:r>
            <a:r>
              <a:rPr lang="zh-CN" altLang="en-US" dirty="0">
                <a:solidFill>
                  <a:srgbClr val="FF0000"/>
                </a:solidFill>
                <a:ea typeface="+mj-ea"/>
                <a:cs typeface="+mj-cs"/>
              </a:rPr>
              <a:t> </a:t>
            </a:r>
            <a:r>
              <a:rPr lang="en-US" altLang="zh-CN" dirty="0">
                <a:solidFill>
                  <a:srgbClr val="FF0000"/>
                </a:solidFill>
                <a:ea typeface="+mj-ea"/>
                <a:cs typeface="+mj-cs"/>
              </a:rPr>
              <a:t>a</a:t>
            </a:r>
            <a:r>
              <a:rPr lang="zh-CN" altLang="en-US" dirty="0">
                <a:solidFill>
                  <a:srgbClr val="FF0000"/>
                </a:solidFill>
                <a:ea typeface="+mj-ea"/>
                <a:cs typeface="+mj-cs"/>
              </a:rPr>
              <a:t> </a:t>
            </a:r>
            <a:r>
              <a:rPr lang="en-US" altLang="zh-CN" dirty="0">
                <a:solidFill>
                  <a:srgbClr val="FF0000"/>
                </a:solidFill>
                <a:ea typeface="+mj-ea"/>
                <a:cs typeface="+mj-cs"/>
              </a:rPr>
              <a:t>hub</a:t>
            </a:r>
            <a:r>
              <a:rPr lang="zh-CN" altLang="en-US" dirty="0">
                <a:solidFill>
                  <a:srgbClr val="FF0000"/>
                </a:solidFill>
                <a:ea typeface="+mj-ea"/>
                <a:cs typeface="+mj-cs"/>
              </a:rPr>
              <a:t> </a:t>
            </a:r>
            <a:r>
              <a:rPr lang="en-US" altLang="zh-CN" dirty="0">
                <a:solidFill>
                  <a:srgbClr val="FF0000"/>
                </a:solidFill>
                <a:ea typeface="+mj-ea"/>
                <a:cs typeface="+mj-cs"/>
              </a:rPr>
              <a:t>gene</a:t>
            </a:r>
          </a:p>
        </p:txBody>
      </p:sp>
      <p:sp>
        <p:nvSpPr>
          <p:cNvPr id="9" name="Rectangle 8">
            <a:extLst>
              <a:ext uri="{FF2B5EF4-FFF2-40B4-BE49-F238E27FC236}">
                <a16:creationId xmlns:a16="http://schemas.microsoft.com/office/drawing/2014/main" id="{BB77E07D-9E43-9649-870F-5EC513984437}"/>
              </a:ext>
            </a:extLst>
          </p:cNvPr>
          <p:cNvSpPr/>
          <p:nvPr/>
        </p:nvSpPr>
        <p:spPr>
          <a:xfrm>
            <a:off x="4711352" y="2172420"/>
            <a:ext cx="3378020" cy="461665"/>
          </a:xfrm>
          <a:prstGeom prst="rect">
            <a:avLst/>
          </a:prstGeom>
        </p:spPr>
        <p:txBody>
          <a:bodyPr wrap="square">
            <a:spAutoFit/>
          </a:bodyPr>
          <a:lstStyle/>
          <a:p>
            <a:r>
              <a:rPr lang="en-US" altLang="zh-CN" sz="2400" i="1" dirty="0" err="1">
                <a:latin typeface="Times New Roman" panose="02020603050405020304" pitchFamily="18" charset="0"/>
                <a:ea typeface="+mj-ea"/>
                <a:cs typeface="Times New Roman" panose="02020603050405020304" pitchFamily="18" charset="0"/>
              </a:rPr>
              <a:t>k</a:t>
            </a:r>
            <a:r>
              <a:rPr lang="en-US" altLang="zh-CN" sz="2400" i="1" baseline="-25000" dirty="0" err="1">
                <a:latin typeface="Times New Roman" panose="02020603050405020304" pitchFamily="18" charset="0"/>
                <a:ea typeface="+mj-ea"/>
                <a:cs typeface="Times New Roman" panose="02020603050405020304" pitchFamily="18" charset="0"/>
              </a:rPr>
              <a:t>i</a:t>
            </a:r>
            <a:r>
              <a:rPr lang="zh-CN" altLang="en-US" sz="2400" i="1" dirty="0">
                <a:latin typeface="Times New Roman" panose="02020603050405020304" pitchFamily="18" charset="0"/>
                <a:ea typeface="+mj-ea"/>
                <a:cs typeface="Times New Roman" panose="02020603050405020304" pitchFamily="18" charset="0"/>
              </a:rPr>
              <a:t> </a:t>
            </a:r>
            <a:r>
              <a:rPr lang="en-US" altLang="zh-CN" sz="2400" dirty="0">
                <a:latin typeface="Times New Roman" panose="02020603050405020304" pitchFamily="18" charset="0"/>
                <a:ea typeface="+mj-ea"/>
                <a:cs typeface="Times New Roman" panose="02020603050405020304" pitchFamily="18" charset="0"/>
              </a:rPr>
              <a:t>:</a:t>
            </a:r>
            <a:r>
              <a:rPr lang="zh-CN" altLang="en-US" sz="2400" dirty="0">
                <a:latin typeface="Times New Roman" panose="02020603050405020304" pitchFamily="18" charset="0"/>
                <a:ea typeface="+mj-ea"/>
                <a:cs typeface="Times New Roman" panose="02020603050405020304" pitchFamily="18" charset="0"/>
              </a:rPr>
              <a:t> </a:t>
            </a:r>
            <a:r>
              <a:rPr lang="en-US" altLang="zh-CN" sz="2400" dirty="0">
                <a:latin typeface="Times New Roman" panose="02020603050405020304" pitchFamily="18" charset="0"/>
                <a:ea typeface="+mj-ea"/>
                <a:cs typeface="Times New Roman" panose="02020603050405020304" pitchFamily="18" charset="0"/>
              </a:rPr>
              <a:t>connectivity</a:t>
            </a:r>
            <a:r>
              <a:rPr lang="zh-CN" altLang="en-US" sz="2400" dirty="0">
                <a:latin typeface="Times New Roman" panose="02020603050405020304" pitchFamily="18" charset="0"/>
                <a:ea typeface="+mj-ea"/>
                <a:cs typeface="Times New Roman" panose="02020603050405020304" pitchFamily="18" charset="0"/>
              </a:rPr>
              <a:t> </a:t>
            </a:r>
            <a:r>
              <a:rPr lang="en-US" altLang="zh-CN" sz="2400" dirty="0">
                <a:latin typeface="Times New Roman" panose="02020603050405020304" pitchFamily="18" charset="0"/>
                <a:ea typeface="+mj-ea"/>
                <a:cs typeface="Times New Roman" panose="02020603050405020304" pitchFamily="18" charset="0"/>
              </a:rPr>
              <a:t>of</a:t>
            </a:r>
            <a:r>
              <a:rPr lang="zh-CN" altLang="en-US" sz="2400" dirty="0">
                <a:latin typeface="Times New Roman" panose="02020603050405020304" pitchFamily="18" charset="0"/>
                <a:ea typeface="+mj-ea"/>
                <a:cs typeface="Times New Roman" panose="02020603050405020304" pitchFamily="18" charset="0"/>
              </a:rPr>
              <a:t> </a:t>
            </a:r>
            <a:r>
              <a:rPr lang="en-US" altLang="zh-CN" sz="2400" dirty="0">
                <a:latin typeface="Times New Roman" panose="02020603050405020304" pitchFamily="18" charset="0"/>
                <a:ea typeface="+mj-ea"/>
                <a:cs typeface="Times New Roman" panose="02020603050405020304" pitchFamily="18" charset="0"/>
              </a:rPr>
              <a:t>gene</a:t>
            </a:r>
            <a:r>
              <a:rPr lang="zh-CN" altLang="en-US" sz="2400" dirty="0">
                <a:latin typeface="Times New Roman" panose="02020603050405020304" pitchFamily="18" charset="0"/>
                <a:ea typeface="+mj-ea"/>
                <a:cs typeface="Times New Roman" panose="02020603050405020304" pitchFamily="18" charset="0"/>
              </a:rPr>
              <a:t> </a:t>
            </a:r>
            <a:r>
              <a:rPr lang="en-US" altLang="zh-CN" sz="2400" dirty="0" err="1">
                <a:latin typeface="Times New Roman" panose="02020603050405020304" pitchFamily="18" charset="0"/>
                <a:ea typeface="+mj-ea"/>
                <a:cs typeface="Times New Roman" panose="02020603050405020304" pitchFamily="18" charset="0"/>
              </a:rPr>
              <a:t>i</a:t>
            </a:r>
            <a:endParaRPr lang="en-US" sz="2400" baseline="-25000" dirty="0">
              <a:latin typeface="Times New Roman" panose="02020603050405020304" pitchFamily="18" charset="0"/>
              <a:ea typeface="+mj-ea"/>
              <a:cs typeface="Times New Roman" panose="02020603050405020304" pitchFamily="18" charset="0"/>
            </a:endParaRPr>
          </a:p>
        </p:txBody>
      </p:sp>
      <p:sp>
        <p:nvSpPr>
          <p:cNvPr id="3" name="Rectangle 2">
            <a:extLst>
              <a:ext uri="{FF2B5EF4-FFF2-40B4-BE49-F238E27FC236}">
                <a16:creationId xmlns:a16="http://schemas.microsoft.com/office/drawing/2014/main" id="{17346898-CE06-9284-275A-154A63C564CF}"/>
              </a:ext>
            </a:extLst>
          </p:cNvPr>
          <p:cNvSpPr/>
          <p:nvPr/>
        </p:nvSpPr>
        <p:spPr>
          <a:xfrm>
            <a:off x="4711352" y="2785753"/>
            <a:ext cx="3680028" cy="830997"/>
          </a:xfrm>
          <a:prstGeom prst="rect">
            <a:avLst/>
          </a:prstGeom>
        </p:spPr>
        <p:txBody>
          <a:bodyPr wrap="square">
            <a:spAutoFit/>
          </a:bodyPr>
          <a:lstStyle/>
          <a:p>
            <a:r>
              <a:rPr lang="en-US" altLang="zh-CN" sz="2400" i="1" dirty="0" err="1">
                <a:latin typeface="Times New Roman" panose="02020603050405020304" pitchFamily="18" charset="0"/>
                <a:ea typeface="+mj-ea"/>
                <a:cs typeface="Times New Roman" panose="02020603050405020304" pitchFamily="18" charset="0"/>
              </a:rPr>
              <a:t>a</a:t>
            </a:r>
            <a:r>
              <a:rPr lang="en-US" altLang="zh-CN" sz="2400" i="1" baseline="-25000" dirty="0" err="1">
                <a:latin typeface="Times New Roman" panose="02020603050405020304" pitchFamily="18" charset="0"/>
                <a:ea typeface="+mj-ea"/>
                <a:cs typeface="Times New Roman" panose="02020603050405020304" pitchFamily="18" charset="0"/>
              </a:rPr>
              <a:t>ij</a:t>
            </a:r>
            <a:r>
              <a:rPr lang="zh-CN" altLang="en-US" sz="2400" i="1" dirty="0">
                <a:latin typeface="Times New Roman" panose="02020603050405020304" pitchFamily="18" charset="0"/>
                <a:ea typeface="+mj-ea"/>
                <a:cs typeface="Times New Roman" panose="02020603050405020304" pitchFamily="18" charset="0"/>
              </a:rPr>
              <a:t> </a:t>
            </a:r>
            <a:r>
              <a:rPr lang="en-US" altLang="zh-CN" sz="2400" dirty="0">
                <a:latin typeface="Times New Roman" panose="02020603050405020304" pitchFamily="18" charset="0"/>
                <a:ea typeface="+mj-ea"/>
                <a:cs typeface="Times New Roman" panose="02020603050405020304" pitchFamily="18" charset="0"/>
              </a:rPr>
              <a:t>:</a:t>
            </a:r>
            <a:r>
              <a:rPr lang="zh-CN" altLang="en-US" sz="2400" dirty="0">
                <a:latin typeface="Times New Roman" panose="02020603050405020304" pitchFamily="18" charset="0"/>
                <a:ea typeface="+mj-ea"/>
                <a:cs typeface="Times New Roman" panose="02020603050405020304" pitchFamily="18" charset="0"/>
              </a:rPr>
              <a:t> </a:t>
            </a:r>
            <a:r>
              <a:rPr lang="en-US" altLang="zh-CN" sz="2400" dirty="0">
                <a:latin typeface="Times New Roman" panose="02020603050405020304" pitchFamily="18" charset="0"/>
                <a:ea typeface="+mj-ea"/>
                <a:cs typeface="Times New Roman" panose="02020603050405020304" pitchFamily="18" charset="0"/>
              </a:rPr>
              <a:t>the network adjacency</a:t>
            </a:r>
            <a:r>
              <a:rPr lang="zh-CN" altLang="en-US" sz="2400" dirty="0">
                <a:latin typeface="Times New Roman" panose="02020603050405020304" pitchFamily="18" charset="0"/>
                <a:ea typeface="+mj-ea"/>
                <a:cs typeface="Times New Roman" panose="02020603050405020304" pitchFamily="18" charset="0"/>
              </a:rPr>
              <a:t> </a:t>
            </a:r>
            <a:r>
              <a:rPr lang="en-US" altLang="zh-CN" sz="2400" dirty="0">
                <a:latin typeface="Times New Roman" panose="02020603050405020304" pitchFamily="18" charset="0"/>
                <a:ea typeface="+mj-ea"/>
                <a:cs typeface="Times New Roman" panose="02020603050405020304" pitchFamily="18" charset="0"/>
              </a:rPr>
              <a:t>between</a:t>
            </a:r>
            <a:r>
              <a:rPr lang="zh-CN" altLang="en-US" sz="2400" dirty="0">
                <a:latin typeface="Times New Roman" panose="02020603050405020304" pitchFamily="18" charset="0"/>
                <a:ea typeface="+mj-ea"/>
                <a:cs typeface="Times New Roman" panose="02020603050405020304" pitchFamily="18" charset="0"/>
              </a:rPr>
              <a:t> </a:t>
            </a:r>
            <a:r>
              <a:rPr lang="en-US" altLang="zh-CN" sz="2400" dirty="0">
                <a:latin typeface="Times New Roman" panose="02020603050405020304" pitchFamily="18" charset="0"/>
                <a:ea typeface="+mj-ea"/>
                <a:cs typeface="Times New Roman" panose="02020603050405020304" pitchFamily="18" charset="0"/>
              </a:rPr>
              <a:t>gene</a:t>
            </a:r>
            <a:r>
              <a:rPr lang="zh-CN" altLang="en-US" sz="2400" dirty="0">
                <a:latin typeface="Times New Roman" panose="02020603050405020304" pitchFamily="18" charset="0"/>
                <a:ea typeface="+mj-ea"/>
                <a:cs typeface="Times New Roman" panose="02020603050405020304" pitchFamily="18" charset="0"/>
              </a:rPr>
              <a:t> </a:t>
            </a:r>
            <a:r>
              <a:rPr lang="en-US" altLang="zh-CN" sz="2400" dirty="0" err="1">
                <a:latin typeface="Times New Roman" panose="02020603050405020304" pitchFamily="18" charset="0"/>
                <a:ea typeface="+mj-ea"/>
                <a:cs typeface="Times New Roman" panose="02020603050405020304" pitchFamily="18" charset="0"/>
              </a:rPr>
              <a:t>i</a:t>
            </a:r>
            <a:r>
              <a:rPr lang="zh-CN" altLang="en-US" sz="2400" dirty="0">
                <a:latin typeface="Times New Roman" panose="02020603050405020304" pitchFamily="18" charset="0"/>
                <a:ea typeface="+mj-ea"/>
                <a:cs typeface="Times New Roman" panose="02020603050405020304" pitchFamily="18" charset="0"/>
              </a:rPr>
              <a:t> </a:t>
            </a:r>
            <a:r>
              <a:rPr lang="en-US" altLang="zh-CN" sz="2400" dirty="0">
                <a:latin typeface="Times New Roman" panose="02020603050405020304" pitchFamily="18" charset="0"/>
                <a:ea typeface="+mj-ea"/>
                <a:cs typeface="Times New Roman" panose="02020603050405020304" pitchFamily="18" charset="0"/>
              </a:rPr>
              <a:t>and</a:t>
            </a:r>
            <a:r>
              <a:rPr lang="zh-CN" altLang="en-US" sz="2400" dirty="0">
                <a:latin typeface="Times New Roman" panose="02020603050405020304" pitchFamily="18" charset="0"/>
                <a:ea typeface="+mj-ea"/>
                <a:cs typeface="Times New Roman" panose="02020603050405020304" pitchFamily="18" charset="0"/>
              </a:rPr>
              <a:t> </a:t>
            </a:r>
            <a:r>
              <a:rPr lang="en-US" altLang="zh-CN" sz="2400" dirty="0">
                <a:latin typeface="Times New Roman" panose="02020603050405020304" pitchFamily="18" charset="0"/>
                <a:ea typeface="+mj-ea"/>
                <a:cs typeface="Times New Roman" panose="02020603050405020304" pitchFamily="18" charset="0"/>
              </a:rPr>
              <a:t>j</a:t>
            </a:r>
            <a:endParaRPr lang="en-US" sz="2400" baseline="-25000" dirty="0">
              <a:latin typeface="Times New Roman" panose="02020603050405020304" pitchFamily="18" charset="0"/>
              <a:ea typeface="+mj-ea"/>
              <a:cs typeface="Times New Roman" panose="02020603050405020304" pitchFamily="18" charset="0"/>
            </a:endParaRP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D7AC505E-41DA-F4F6-DB94-97B1352C6791}"/>
                  </a:ext>
                </a:extLst>
              </p:cNvPr>
              <p:cNvSpPr txBox="1"/>
              <p:nvPr/>
            </p:nvSpPr>
            <p:spPr>
              <a:xfrm>
                <a:off x="685800" y="1984771"/>
                <a:ext cx="2126648" cy="344582"/>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1600" i="1" smtClean="0">
                              <a:latin typeface="Cambria Math" panose="02040503050406030204" pitchFamily="18" charset="0"/>
                            </a:rPr>
                          </m:ctrlPr>
                        </m:sSupPr>
                        <m:e>
                          <m:sSub>
                            <m:sSubPr>
                              <m:ctrlPr>
                                <a:rPr lang="en-US" sz="1600" i="1" smtClean="0">
                                  <a:latin typeface="Cambria Math" panose="02040503050406030204" pitchFamily="18" charset="0"/>
                                </a:rPr>
                              </m:ctrlPr>
                            </m:sSubPr>
                            <m:e>
                              <m:r>
                                <a:rPr lang="en-US" sz="1600" b="0" i="1" smtClean="0">
                                  <a:latin typeface="Cambria Math" panose="02040503050406030204" pitchFamily="18" charset="0"/>
                                </a:rPr>
                                <m:t>𝑎</m:t>
                              </m:r>
                            </m:e>
                            <m:sub>
                              <m:r>
                                <a:rPr lang="en-US" sz="1600" b="0" i="1" smtClean="0">
                                  <a:latin typeface="Cambria Math" panose="02040503050406030204" pitchFamily="18" charset="0"/>
                                </a:rPr>
                                <m:t>𝑖𝑗</m:t>
                              </m:r>
                            </m:sub>
                          </m:sSub>
                          <m:r>
                            <a:rPr lang="en-US" sz="1600" b="0" i="1" smtClean="0">
                              <a:latin typeface="Cambria Math" panose="02040503050406030204" pitchFamily="18" charset="0"/>
                            </a:rPr>
                            <m:t>=</m:t>
                          </m:r>
                          <m:d>
                            <m:dPr>
                              <m:begChr m:val="|"/>
                              <m:endChr m:val="|"/>
                              <m:ctrlPr>
                                <a:rPr lang="en-US" sz="1600" i="1">
                                  <a:latin typeface="Cambria Math" panose="02040503050406030204" pitchFamily="18" charset="0"/>
                                </a:rPr>
                              </m:ctrlPr>
                            </m:dPr>
                            <m:e>
                              <m:r>
                                <a:rPr lang="en-US" sz="1600" i="1">
                                  <a:latin typeface="Cambria Math" panose="02040503050406030204" pitchFamily="18" charset="0"/>
                                </a:rPr>
                                <m:t>𝑐𝑜𝑟</m:t>
                              </m:r>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𝑖</m:t>
                                  </m:r>
                                </m:sub>
                              </m:sSub>
                              <m:r>
                                <a:rPr lang="en-US" sz="1600" i="1">
                                  <a:latin typeface="Cambria Math" panose="02040503050406030204" pitchFamily="18" charset="0"/>
                                </a:rPr>
                                <m:t>,</m:t>
                              </m:r>
                              <m:sSub>
                                <m:sSubPr>
                                  <m:ctrlPr>
                                    <a:rPr lang="en-US" sz="1600" i="1">
                                      <a:latin typeface="Cambria Math" panose="02040503050406030204" pitchFamily="18" charset="0"/>
                                    </a:rPr>
                                  </m:ctrlPr>
                                </m:sSubPr>
                                <m:e>
                                  <m:r>
                                    <a:rPr lang="en-US" sz="1600" i="1">
                                      <a:latin typeface="Cambria Math" panose="02040503050406030204" pitchFamily="18" charset="0"/>
                                    </a:rPr>
                                    <m:t>𝑥</m:t>
                                  </m:r>
                                </m:e>
                                <m:sub>
                                  <m:r>
                                    <a:rPr lang="en-US" sz="1600" i="1">
                                      <a:latin typeface="Cambria Math" panose="02040503050406030204" pitchFamily="18" charset="0"/>
                                    </a:rPr>
                                    <m:t>𝑗</m:t>
                                  </m:r>
                                </m:sub>
                              </m:sSub>
                              <m:r>
                                <a:rPr lang="en-US" sz="1600" i="1">
                                  <a:latin typeface="Cambria Math" panose="02040503050406030204" pitchFamily="18" charset="0"/>
                                </a:rPr>
                                <m:t>)</m:t>
                              </m:r>
                            </m:e>
                          </m:d>
                        </m:e>
                        <m:sup>
                          <m:r>
                            <a:rPr lang="en-US" sz="1600" i="1" smtClean="0">
                              <a:latin typeface="Cambria Math" panose="02040503050406030204" pitchFamily="18" charset="0"/>
                              <a:ea typeface="Cambria Math" panose="02040503050406030204" pitchFamily="18" charset="0"/>
                            </a:rPr>
                            <m:t>𝛽</m:t>
                          </m:r>
                        </m:sup>
                      </m:sSup>
                    </m:oMath>
                  </m:oMathPara>
                </a14:m>
                <a:endParaRPr lang="en-US" sz="1600" dirty="0"/>
              </a:p>
            </p:txBody>
          </p:sp>
        </mc:Choice>
        <mc:Fallback xmlns="">
          <p:sp>
            <p:nvSpPr>
              <p:cNvPr id="7" name="TextBox 6">
                <a:extLst>
                  <a:ext uri="{FF2B5EF4-FFF2-40B4-BE49-F238E27FC236}">
                    <a16:creationId xmlns:a16="http://schemas.microsoft.com/office/drawing/2014/main" id="{D7AC505E-41DA-F4F6-DB94-97B1352C6791}"/>
                  </a:ext>
                </a:extLst>
              </p:cNvPr>
              <p:cNvSpPr txBox="1">
                <a:spLocks noRot="1" noChangeAspect="1" noMove="1" noResize="1" noEditPoints="1" noAdjustHandles="1" noChangeArrowheads="1" noChangeShapeType="1" noTextEdit="1"/>
              </p:cNvSpPr>
              <p:nvPr/>
            </p:nvSpPr>
            <p:spPr>
              <a:xfrm>
                <a:off x="685800" y="1984771"/>
                <a:ext cx="2126648" cy="344582"/>
              </a:xfrm>
              <a:prstGeom prst="rect">
                <a:avLst/>
              </a:prstGeom>
              <a:blipFill>
                <a:blip r:embed="rId3"/>
                <a:stretch>
                  <a:fillRect t="-7143" b="-21429"/>
                </a:stretch>
              </a:blipFill>
            </p:spPr>
            <p:txBody>
              <a:bodyPr/>
              <a:lstStyle/>
              <a:p>
                <a:r>
                  <a:rPr lang="en-US">
                    <a:noFill/>
                  </a:rPr>
                  <a:t> </a:t>
                </a:r>
              </a:p>
            </p:txBody>
          </p:sp>
        </mc:Fallback>
      </mc:AlternateContent>
    </p:spTree>
    <p:extLst>
      <p:ext uri="{BB962C8B-B14F-4D97-AF65-F5344CB8AC3E}">
        <p14:creationId xmlns:p14="http://schemas.microsoft.com/office/powerpoint/2010/main" val="29759660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C8AC34A-6C2F-7544-B403-83B1D0ECD84E}"/>
              </a:ext>
            </a:extLst>
          </p:cNvPr>
          <p:cNvPicPr>
            <a:picLocks noChangeAspect="1"/>
          </p:cNvPicPr>
          <p:nvPr/>
        </p:nvPicPr>
        <p:blipFill>
          <a:blip r:embed="rId3"/>
          <a:stretch>
            <a:fillRect/>
          </a:stretch>
        </p:blipFill>
        <p:spPr>
          <a:xfrm>
            <a:off x="1855676" y="811797"/>
            <a:ext cx="4853133" cy="2947608"/>
          </a:xfrm>
          <a:prstGeom prst="rect">
            <a:avLst/>
          </a:prstGeom>
        </p:spPr>
      </p:pic>
      <p:sp>
        <p:nvSpPr>
          <p:cNvPr id="6" name="Down Arrow 5">
            <a:extLst>
              <a:ext uri="{FF2B5EF4-FFF2-40B4-BE49-F238E27FC236}">
                <a16:creationId xmlns:a16="http://schemas.microsoft.com/office/drawing/2014/main" id="{73D86B63-E275-694F-A857-52BEDE2188D4}"/>
              </a:ext>
            </a:extLst>
          </p:cNvPr>
          <p:cNvSpPr/>
          <p:nvPr/>
        </p:nvSpPr>
        <p:spPr>
          <a:xfrm>
            <a:off x="2719302" y="1014408"/>
            <a:ext cx="135924" cy="21006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15161C1E-FFAC-5E42-A3BE-F9466EF31DF2}"/>
              </a:ext>
            </a:extLst>
          </p:cNvPr>
          <p:cNvSpPr/>
          <p:nvPr/>
        </p:nvSpPr>
        <p:spPr>
          <a:xfrm>
            <a:off x="1068403" y="67271"/>
            <a:ext cx="6699183" cy="584775"/>
          </a:xfrm>
          <a:prstGeom prst="rect">
            <a:avLst/>
          </a:prstGeom>
        </p:spPr>
        <p:txBody>
          <a:bodyPr wrap="square">
            <a:spAutoFit/>
          </a:bodyPr>
          <a:lstStyle/>
          <a:p>
            <a:pPr algn="ctr"/>
            <a:r>
              <a:rPr lang="en-US" altLang="zh-CN" sz="3200" dirty="0">
                <a:solidFill>
                  <a:schemeClr val="tx1"/>
                </a:solidFill>
                <a:ea typeface="+mj-ea"/>
                <a:cs typeface="+mj-cs"/>
              </a:rPr>
              <a:t>Define</a:t>
            </a:r>
            <a:r>
              <a:rPr lang="zh-CN" altLang="en-US" sz="3200" dirty="0">
                <a:solidFill>
                  <a:schemeClr val="tx1"/>
                </a:solidFill>
                <a:ea typeface="+mj-ea"/>
                <a:cs typeface="+mj-cs"/>
              </a:rPr>
              <a:t> </a:t>
            </a:r>
            <a:r>
              <a:rPr lang="en-US" altLang="zh-CN" sz="3200" dirty="0">
                <a:solidFill>
                  <a:schemeClr val="tx1"/>
                </a:solidFill>
                <a:ea typeface="+mj-ea"/>
                <a:cs typeface="+mj-cs"/>
              </a:rPr>
              <a:t>a</a:t>
            </a:r>
            <a:r>
              <a:rPr lang="zh-CN" altLang="en-US" sz="3200" dirty="0">
                <a:solidFill>
                  <a:schemeClr val="tx1"/>
                </a:solidFill>
                <a:ea typeface="+mj-ea"/>
                <a:cs typeface="+mj-cs"/>
              </a:rPr>
              <a:t> </a:t>
            </a:r>
            <a:r>
              <a:rPr lang="en-US" altLang="zh-CN" sz="3200" dirty="0">
                <a:solidFill>
                  <a:schemeClr val="tx1"/>
                </a:solidFill>
                <a:ea typeface="+mj-ea"/>
                <a:cs typeface="+mj-cs"/>
              </a:rPr>
              <a:t>soft</a:t>
            </a:r>
            <a:r>
              <a:rPr lang="en-US" sz="3200" dirty="0">
                <a:solidFill>
                  <a:schemeClr val="tx1"/>
                </a:solidFill>
                <a:ea typeface="+mj-ea"/>
                <a:cs typeface="+mj-cs"/>
              </a:rPr>
              <a:t> thresholding power</a:t>
            </a:r>
            <a:r>
              <a:rPr lang="zh-CN" altLang="en-US" sz="3200" dirty="0">
                <a:solidFill>
                  <a:schemeClr val="tx1"/>
                </a:solidFill>
                <a:ea typeface="+mj-ea"/>
                <a:cs typeface="+mj-cs"/>
              </a:rPr>
              <a:t> </a:t>
            </a:r>
            <a:r>
              <a:rPr lang="en-US" altLang="zh-CN" sz="3200" dirty="0">
                <a:solidFill>
                  <a:schemeClr val="tx1"/>
                </a:solidFill>
                <a:ea typeface="+mj-ea"/>
                <a:cs typeface="+mj-cs"/>
              </a:rPr>
              <a:t>(β)</a:t>
            </a:r>
            <a:endParaRPr lang="en-US" sz="3200" dirty="0">
              <a:solidFill>
                <a:schemeClr val="tx1"/>
              </a:solidFill>
              <a:ea typeface="+mj-ea"/>
              <a:cs typeface="+mj-cs"/>
            </a:endParaRPr>
          </a:p>
        </p:txBody>
      </p:sp>
      <p:sp>
        <p:nvSpPr>
          <p:cNvPr id="7" name="Rectangle 6">
            <a:extLst>
              <a:ext uri="{FF2B5EF4-FFF2-40B4-BE49-F238E27FC236}">
                <a16:creationId xmlns:a16="http://schemas.microsoft.com/office/drawing/2014/main" id="{EAE7F142-005A-E94B-8020-132A62A49A30}"/>
              </a:ext>
            </a:extLst>
          </p:cNvPr>
          <p:cNvSpPr/>
          <p:nvPr/>
        </p:nvSpPr>
        <p:spPr>
          <a:xfrm>
            <a:off x="163726" y="3823701"/>
            <a:ext cx="8816548" cy="1200329"/>
          </a:xfrm>
          <a:prstGeom prst="rect">
            <a:avLst/>
          </a:prstGeom>
        </p:spPr>
        <p:txBody>
          <a:bodyPr wrap="square">
            <a:spAutoFit/>
          </a:bodyPr>
          <a:lstStyle/>
          <a:p>
            <a:r>
              <a:rPr lang="en-US" altLang="zh-CN" sz="2400" dirty="0"/>
              <a:t>An optimized β</a:t>
            </a:r>
            <a:r>
              <a:rPr lang="zh-CN" altLang="en-US" sz="2400" dirty="0"/>
              <a:t> </a:t>
            </a:r>
            <a:r>
              <a:rPr lang="en-US" sz="2400" dirty="0"/>
              <a:t>helps construct a network that satisfies the</a:t>
            </a:r>
            <a:r>
              <a:rPr lang="zh-CN" altLang="en-US" sz="2400" dirty="0"/>
              <a:t> </a:t>
            </a:r>
            <a:r>
              <a:rPr lang="en-US" altLang="en-US" sz="2400" dirty="0"/>
              <a:t>scale</a:t>
            </a:r>
            <a:r>
              <a:rPr lang="en-US" altLang="zh-CN" sz="2400" dirty="0"/>
              <a:t>-</a:t>
            </a:r>
            <a:r>
              <a:rPr lang="en-US" altLang="en-US" sz="2400" dirty="0"/>
              <a:t>free topology criterion, which is </a:t>
            </a:r>
            <a:r>
              <a:rPr lang="en-US" sz="2400" dirty="0"/>
              <a:t>the lowest </a:t>
            </a:r>
            <a:r>
              <a:rPr lang="el-GR" sz="2400" dirty="0"/>
              <a:t>β </a:t>
            </a:r>
            <a:r>
              <a:rPr lang="en-US" sz="2400" dirty="0"/>
              <a:t>value that leads to a high model fit (R2&gt;0.8) and a low mean connectivity.</a:t>
            </a:r>
          </a:p>
        </p:txBody>
      </p:sp>
      <p:sp>
        <p:nvSpPr>
          <p:cNvPr id="3" name="TextBox 2">
            <a:extLst>
              <a:ext uri="{FF2B5EF4-FFF2-40B4-BE49-F238E27FC236}">
                <a16:creationId xmlns:a16="http://schemas.microsoft.com/office/drawing/2014/main" id="{E10D7EA5-3852-3C12-4B4D-8D806625B55C}"/>
              </a:ext>
            </a:extLst>
          </p:cNvPr>
          <p:cNvSpPr txBox="1"/>
          <p:nvPr/>
        </p:nvSpPr>
        <p:spPr>
          <a:xfrm>
            <a:off x="634700" y="2008602"/>
            <a:ext cx="2674130" cy="276999"/>
          </a:xfrm>
          <a:prstGeom prst="rect">
            <a:avLst/>
          </a:prstGeom>
          <a:solidFill>
            <a:schemeClr val="bg1">
              <a:lumMod val="95000"/>
            </a:schemeClr>
          </a:solidFill>
          <a:scene3d>
            <a:camera prst="orthographicFront">
              <a:rot lat="0" lon="0" rev="5400000"/>
            </a:camera>
            <a:lightRig rig="threePt" dir="t"/>
          </a:scene3d>
        </p:spPr>
        <p:txBody>
          <a:bodyPr wrap="none" rtlCol="0">
            <a:spAutoFit/>
          </a:bodyPr>
          <a:lstStyle/>
          <a:p>
            <a:r>
              <a:rPr lang="en-US" sz="1200" dirty="0">
                <a:latin typeface="Helvetica" pitchFamily="2" charset="0"/>
              </a:rPr>
              <a:t>the</a:t>
            </a:r>
            <a:r>
              <a:rPr lang="zh-CN" altLang="en-US" sz="1200" dirty="0">
                <a:latin typeface="Helvetica" pitchFamily="2" charset="0"/>
              </a:rPr>
              <a:t> </a:t>
            </a:r>
            <a:r>
              <a:rPr lang="en-US" altLang="en-US" sz="1200" dirty="0">
                <a:latin typeface="Helvetica" pitchFamily="2" charset="0"/>
              </a:rPr>
              <a:t>scale</a:t>
            </a:r>
            <a:r>
              <a:rPr lang="en-US" altLang="zh-CN" sz="1200" dirty="0">
                <a:latin typeface="Helvetica" pitchFamily="2" charset="0"/>
              </a:rPr>
              <a:t>-</a:t>
            </a:r>
            <a:r>
              <a:rPr lang="en-US" altLang="en-US" sz="1200" dirty="0">
                <a:latin typeface="Helvetica" pitchFamily="2" charset="0"/>
              </a:rPr>
              <a:t>free topology </a:t>
            </a:r>
            <a:r>
              <a:rPr lang="en-US" sz="1200" dirty="0">
                <a:latin typeface="Helvetica" pitchFamily="2" charset="0"/>
              </a:rPr>
              <a:t>model fit (R</a:t>
            </a:r>
            <a:r>
              <a:rPr lang="en-US" sz="1200" baseline="30000" dirty="0">
                <a:latin typeface="Helvetica" pitchFamily="2" charset="0"/>
              </a:rPr>
              <a:t>2</a:t>
            </a:r>
            <a:r>
              <a:rPr lang="en-US" sz="1200" dirty="0">
                <a:latin typeface="Helvetica" pitchFamily="2" charset="0"/>
              </a:rPr>
              <a:t>)</a:t>
            </a:r>
          </a:p>
        </p:txBody>
      </p:sp>
    </p:spTree>
    <p:extLst>
      <p:ext uri="{BB962C8B-B14F-4D97-AF65-F5344CB8AC3E}">
        <p14:creationId xmlns:p14="http://schemas.microsoft.com/office/powerpoint/2010/main" val="29678717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7">
            <a:extLst>
              <a:ext uri="{FF2B5EF4-FFF2-40B4-BE49-F238E27FC236}">
                <a16:creationId xmlns:a16="http://schemas.microsoft.com/office/drawing/2014/main" id="{C4E2C848-3774-D547-B249-3DECA5A9D8DB}"/>
              </a:ext>
            </a:extLst>
          </p:cNvPr>
          <p:cNvSpPr>
            <a:spLocks noGrp="1"/>
          </p:cNvSpPr>
          <p:nvPr>
            <p:ph type="title"/>
          </p:nvPr>
        </p:nvSpPr>
        <p:spPr>
          <a:xfrm>
            <a:off x="1213468" y="143293"/>
            <a:ext cx="6717061" cy="648128"/>
          </a:xfrm>
        </p:spPr>
        <p:txBody>
          <a:bodyPr>
            <a:normAutofit/>
          </a:bodyPr>
          <a:lstStyle/>
          <a:p>
            <a:pPr algn="ctr"/>
            <a:r>
              <a:rPr lang="en-US" altLang="zh-CN" sz="3200" dirty="0">
                <a:latin typeface="+mn-lt"/>
              </a:rPr>
              <a:t>General</a:t>
            </a:r>
            <a:r>
              <a:rPr lang="zh-CN" altLang="en-US" sz="3200" dirty="0">
                <a:latin typeface="+mn-lt"/>
              </a:rPr>
              <a:t> </a:t>
            </a:r>
            <a:r>
              <a:rPr lang="en-US" altLang="zh-CN" sz="3200" dirty="0">
                <a:latin typeface="+mn-lt"/>
              </a:rPr>
              <a:t>Framework</a:t>
            </a:r>
            <a:r>
              <a:rPr lang="zh-CN" altLang="en-US" sz="3200" dirty="0">
                <a:latin typeface="+mn-lt"/>
              </a:rPr>
              <a:t> </a:t>
            </a:r>
            <a:r>
              <a:rPr lang="en-US" altLang="zh-CN" sz="3200" dirty="0">
                <a:latin typeface="+mn-lt"/>
              </a:rPr>
              <a:t>for</a:t>
            </a:r>
            <a:r>
              <a:rPr lang="zh-CN" altLang="en-US" sz="3200" dirty="0">
                <a:latin typeface="+mn-lt"/>
              </a:rPr>
              <a:t> </a:t>
            </a:r>
            <a:r>
              <a:rPr lang="en-US" altLang="zh-CN" sz="3200" dirty="0">
                <a:latin typeface="+mn-lt"/>
              </a:rPr>
              <a:t>WGCNA</a:t>
            </a:r>
            <a:endParaRPr lang="en-US" sz="3200" dirty="0">
              <a:latin typeface="+mn-lt"/>
            </a:endParaRPr>
          </a:p>
        </p:txBody>
      </p:sp>
      <p:graphicFrame>
        <p:nvGraphicFramePr>
          <p:cNvPr id="7" name="Object 3">
            <a:extLst>
              <a:ext uri="{FF2B5EF4-FFF2-40B4-BE49-F238E27FC236}">
                <a16:creationId xmlns:a16="http://schemas.microsoft.com/office/drawing/2014/main" id="{44625B05-A6EB-7E48-8E75-E952BC3298DA}"/>
              </a:ext>
            </a:extLst>
          </p:cNvPr>
          <p:cNvGraphicFramePr>
            <a:graphicFrameLocks noChangeAspect="1"/>
          </p:cNvGraphicFramePr>
          <p:nvPr>
            <p:extLst>
              <p:ext uri="{D42A27DB-BD31-4B8C-83A1-F6EECF244321}">
                <p14:modId xmlns:p14="http://schemas.microsoft.com/office/powerpoint/2010/main" val="3970555941"/>
              </p:ext>
            </p:extLst>
          </p:nvPr>
        </p:nvGraphicFramePr>
        <p:xfrm>
          <a:off x="5400390" y="2178646"/>
          <a:ext cx="2355717" cy="541544"/>
        </p:xfrm>
        <a:graphic>
          <a:graphicData uri="http://schemas.openxmlformats.org/presentationml/2006/ole">
            <mc:AlternateContent xmlns:mc="http://schemas.openxmlformats.org/markup-compatibility/2006">
              <mc:Choice xmlns:v="urn:schemas-microsoft-com:vml" Requires="v">
                <p:oleObj name="Equation" r:id="rId2" imgW="25450800" imgH="5854700" progId="Equation.DSMT4">
                  <p:embed/>
                </p:oleObj>
              </mc:Choice>
              <mc:Fallback>
                <p:oleObj name="Equation" r:id="rId2" imgW="25450800" imgH="5854700" progId="Equation.DSMT4">
                  <p:embed/>
                  <p:pic>
                    <p:nvPicPr>
                      <p:cNvPr id="2" name="Object 3">
                        <a:extLst>
                          <a:ext uri="{FF2B5EF4-FFF2-40B4-BE49-F238E27FC236}">
                            <a16:creationId xmlns:a16="http://schemas.microsoft.com/office/drawing/2014/main" id="{ED1842D1-EF4A-DA44-BE93-41C7464158B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0390" y="2178646"/>
                        <a:ext cx="2355717" cy="541544"/>
                      </a:xfrm>
                      <a:prstGeom prst="rect">
                        <a:avLst/>
                      </a:prstGeom>
                      <a:noFill/>
                      <a:ln>
                        <a:noFill/>
                      </a:ln>
                      <a:effectLst/>
                    </p:spPr>
                  </p:pic>
                </p:oleObj>
              </mc:Fallback>
            </mc:AlternateContent>
          </a:graphicData>
        </a:graphic>
      </p:graphicFrame>
      <p:pic>
        <p:nvPicPr>
          <p:cNvPr id="12" name="Picture 11">
            <a:extLst>
              <a:ext uri="{FF2B5EF4-FFF2-40B4-BE49-F238E27FC236}">
                <a16:creationId xmlns:a16="http://schemas.microsoft.com/office/drawing/2014/main" id="{9A335E53-C48C-CB46-BD14-0DE5876843D7}"/>
              </a:ext>
            </a:extLst>
          </p:cNvPr>
          <p:cNvPicPr>
            <a:picLocks noChangeAspect="1"/>
          </p:cNvPicPr>
          <p:nvPr/>
        </p:nvPicPr>
        <p:blipFill>
          <a:blip r:embed="rId4"/>
          <a:stretch>
            <a:fillRect/>
          </a:stretch>
        </p:blipFill>
        <p:spPr>
          <a:xfrm>
            <a:off x="6085434" y="2882276"/>
            <a:ext cx="2923501" cy="655268"/>
          </a:xfrm>
          <a:prstGeom prst="rect">
            <a:avLst/>
          </a:prstGeom>
          <a:noFill/>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A59DB81B-5744-95F0-8C20-7B011B7C9352}"/>
                  </a:ext>
                </a:extLst>
              </p:cNvPr>
              <p:cNvSpPr txBox="1"/>
              <p:nvPr/>
            </p:nvSpPr>
            <p:spPr>
              <a:xfrm>
                <a:off x="124307" y="883878"/>
                <a:ext cx="8248797" cy="4051558"/>
              </a:xfrm>
              <a:prstGeom prst="rect">
                <a:avLst/>
              </a:prstGeom>
              <a:noFill/>
            </p:spPr>
            <p:txBody>
              <a:bodyPr wrap="none" rtlCol="0">
                <a:spAutoFit/>
              </a:bodyPr>
              <a:lstStyle/>
              <a:p>
                <a:pPr marL="457200" indent="-457200">
                  <a:buFont typeface="+mj-lt"/>
                  <a:buAutoNum type="arabicPeriod"/>
                </a:pPr>
                <a:r>
                  <a:rPr lang="en-US" altLang="zh-CN" sz="2400" dirty="0">
                    <a:solidFill>
                      <a:schemeClr val="bg1">
                        <a:lumMod val="65000"/>
                      </a:schemeClr>
                    </a:solidFill>
                    <a:cs typeface="Times New Roman" panose="02020603050405020304" pitchFamily="18" charset="0"/>
                  </a:rPr>
                  <a:t>Calculate gene co-expression similarity (Pearson</a:t>
                </a:r>
                <a:r>
                  <a:rPr lang="zh-CN" altLang="en-US" sz="2400" dirty="0">
                    <a:solidFill>
                      <a:schemeClr val="bg1">
                        <a:lumMod val="65000"/>
                      </a:schemeClr>
                    </a:solidFill>
                    <a:cs typeface="Times New Roman" panose="02020603050405020304" pitchFamily="18" charset="0"/>
                  </a:rPr>
                  <a:t> </a:t>
                </a:r>
                <a:r>
                  <a:rPr lang="en-US" altLang="zh-CN" sz="2400" dirty="0">
                    <a:solidFill>
                      <a:schemeClr val="bg1">
                        <a:lumMod val="65000"/>
                      </a:schemeClr>
                    </a:solidFill>
                    <a:cs typeface="Times New Roman" panose="02020603050405020304" pitchFamily="18" charset="0"/>
                  </a:rPr>
                  <a:t>correlation)</a:t>
                </a:r>
              </a:p>
              <a:p>
                <a:pPr marL="457200" indent="-457200">
                  <a:lnSpc>
                    <a:spcPct val="200000"/>
                  </a:lnSpc>
                  <a:buFont typeface="+mj-lt"/>
                  <a:buAutoNum type="arabicPeriod"/>
                </a:pPr>
                <a:r>
                  <a:rPr lang="en-US" altLang="zh-CN" sz="2400" dirty="0">
                    <a:solidFill>
                      <a:schemeClr val="bg1">
                        <a:lumMod val="65000"/>
                      </a:schemeClr>
                    </a:solidFill>
                    <a:cs typeface="Times New Roman" panose="02020603050405020304" pitchFamily="18" charset="0"/>
                  </a:rPr>
                  <a:t>Determine</a:t>
                </a:r>
                <a:r>
                  <a:rPr lang="zh-CN" altLang="en-US" sz="2400" dirty="0">
                    <a:solidFill>
                      <a:schemeClr val="bg1">
                        <a:lumMod val="65000"/>
                      </a:schemeClr>
                    </a:solidFill>
                    <a:cs typeface="Times New Roman" panose="02020603050405020304" pitchFamily="18" charset="0"/>
                  </a:rPr>
                  <a:t> </a:t>
                </a:r>
                <a:r>
                  <a:rPr lang="en-US" altLang="zh-CN" sz="2400" dirty="0">
                    <a:solidFill>
                      <a:schemeClr val="bg1">
                        <a:lumMod val="65000"/>
                      </a:schemeClr>
                    </a:solidFill>
                    <a:cs typeface="Times New Roman" panose="02020603050405020304" pitchFamily="18" charset="0"/>
                  </a:rPr>
                  <a:t>a</a:t>
                </a:r>
                <a:r>
                  <a:rPr lang="zh-CN" altLang="en-US" sz="2400" dirty="0">
                    <a:solidFill>
                      <a:schemeClr val="bg1">
                        <a:lumMod val="65000"/>
                      </a:schemeClr>
                    </a:solidFill>
                    <a:cs typeface="Times New Roman" panose="02020603050405020304" pitchFamily="18" charset="0"/>
                  </a:rPr>
                  <a:t> </a:t>
                </a:r>
                <a:r>
                  <a:rPr lang="en-US" altLang="zh-CN" sz="2400" dirty="0">
                    <a:solidFill>
                      <a:schemeClr val="bg1">
                        <a:lumMod val="65000"/>
                      </a:schemeClr>
                    </a:solidFill>
                    <a:cs typeface="Times New Roman" panose="02020603050405020304" pitchFamily="18" charset="0"/>
                  </a:rPr>
                  <a:t>soft</a:t>
                </a:r>
                <a:r>
                  <a:rPr lang="en-US" sz="2400" dirty="0">
                    <a:solidFill>
                      <a:schemeClr val="bg1">
                        <a:lumMod val="65000"/>
                      </a:schemeClr>
                    </a:solidFill>
                    <a:cs typeface="Times New Roman" panose="02020603050405020304" pitchFamily="18" charset="0"/>
                  </a:rPr>
                  <a:t> thresholding power</a:t>
                </a:r>
                <a:r>
                  <a:rPr lang="zh-CN" altLang="en-US" sz="2400" dirty="0">
                    <a:solidFill>
                      <a:schemeClr val="bg1">
                        <a:lumMod val="65000"/>
                      </a:schemeClr>
                    </a:solidFill>
                    <a:cs typeface="Times New Roman" panose="02020603050405020304" pitchFamily="18" charset="0"/>
                  </a:rPr>
                  <a:t> </a:t>
                </a:r>
                <a:r>
                  <a:rPr lang="en-US" altLang="zh-CN" sz="2400" dirty="0">
                    <a:solidFill>
                      <a:schemeClr val="bg1">
                        <a:lumMod val="65000"/>
                      </a:schemeClr>
                    </a:solidFill>
                    <a:cs typeface="Times New Roman" panose="02020603050405020304" pitchFamily="18" charset="0"/>
                  </a:rPr>
                  <a:t>(</a:t>
                </a:r>
                <a14:m>
                  <m:oMath xmlns:m="http://schemas.openxmlformats.org/officeDocument/2006/math">
                    <m:r>
                      <a:rPr lang="en-US" altLang="zh-CN" sz="2400" i="1" dirty="0" smtClean="0">
                        <a:solidFill>
                          <a:schemeClr val="bg1">
                            <a:lumMod val="65000"/>
                          </a:schemeClr>
                        </a:solidFill>
                        <a:latin typeface="Cambria Math" panose="02040503050406030204" pitchFamily="18" charset="0"/>
                        <a:ea typeface="Cambria Math" panose="02040503050406030204" pitchFamily="18" charset="0"/>
                        <a:cs typeface="Times New Roman" panose="02020603050405020304" pitchFamily="18" charset="0"/>
                      </a:rPr>
                      <m:t>𝛽</m:t>
                    </m:r>
                  </m:oMath>
                </a14:m>
                <a:r>
                  <a:rPr lang="en-US" altLang="zh-CN" sz="2400" dirty="0">
                    <a:solidFill>
                      <a:schemeClr val="bg1">
                        <a:lumMod val="65000"/>
                      </a:schemeClr>
                    </a:solidFill>
                    <a:cs typeface="Times New Roman" panose="02020603050405020304" pitchFamily="18" charset="0"/>
                  </a:rPr>
                  <a:t>)</a:t>
                </a:r>
                <a:endParaRPr lang="en-US" sz="2400" dirty="0">
                  <a:solidFill>
                    <a:schemeClr val="bg1">
                      <a:lumMod val="65000"/>
                    </a:schemeClr>
                  </a:solidFill>
                  <a:cs typeface="Times New Roman" panose="02020603050405020304" pitchFamily="18" charset="0"/>
                </a:endParaRPr>
              </a:p>
              <a:p>
                <a:pPr marL="457200" indent="-457200">
                  <a:lnSpc>
                    <a:spcPct val="200000"/>
                  </a:lnSpc>
                  <a:buFont typeface="+mj-lt"/>
                  <a:buAutoNum type="arabicPeriod"/>
                </a:pPr>
                <a:r>
                  <a:rPr lang="en-US" altLang="zh-CN" sz="2400" dirty="0">
                    <a:solidFill>
                      <a:schemeClr val="bg1">
                        <a:lumMod val="65000"/>
                      </a:schemeClr>
                    </a:solidFill>
                    <a:cs typeface="Times New Roman" panose="02020603050405020304" pitchFamily="18" charset="0"/>
                  </a:rPr>
                  <a:t>Calculate</a:t>
                </a:r>
                <a:r>
                  <a:rPr lang="zh-CN" altLang="en-US" sz="2400" dirty="0">
                    <a:solidFill>
                      <a:schemeClr val="bg1">
                        <a:lumMod val="65000"/>
                      </a:schemeClr>
                    </a:solidFill>
                    <a:cs typeface="Times New Roman" panose="02020603050405020304" pitchFamily="18" charset="0"/>
                  </a:rPr>
                  <a:t> </a:t>
                </a:r>
                <a:r>
                  <a:rPr lang="en-US" altLang="zh-CN" sz="2400" dirty="0">
                    <a:solidFill>
                      <a:schemeClr val="bg1">
                        <a:lumMod val="65000"/>
                      </a:schemeClr>
                    </a:solidFill>
                    <a:cs typeface="Times New Roman" panose="02020603050405020304" pitchFamily="18" charset="0"/>
                  </a:rPr>
                  <a:t>Adjacency</a:t>
                </a:r>
                <a:r>
                  <a:rPr lang="zh-CN" altLang="en-US" sz="2400" dirty="0">
                    <a:solidFill>
                      <a:schemeClr val="bg1">
                        <a:lumMod val="65000"/>
                      </a:schemeClr>
                    </a:solidFill>
                    <a:cs typeface="Times New Roman" panose="02020603050405020304" pitchFamily="18" charset="0"/>
                  </a:rPr>
                  <a:t> </a:t>
                </a:r>
                <a:r>
                  <a:rPr lang="en-US" altLang="zh-CN" sz="2400" dirty="0">
                    <a:solidFill>
                      <a:schemeClr val="bg1">
                        <a:lumMod val="65000"/>
                      </a:schemeClr>
                    </a:solidFill>
                    <a:cs typeface="Times New Roman" panose="02020603050405020304" pitchFamily="18" charset="0"/>
                  </a:rPr>
                  <a:t>Matrix</a:t>
                </a:r>
                <a:r>
                  <a:rPr lang="zh-CN" altLang="en-US" sz="2400" dirty="0">
                    <a:solidFill>
                      <a:schemeClr val="bg1">
                        <a:lumMod val="65000"/>
                      </a:schemeClr>
                    </a:solidFill>
                    <a:cs typeface="Times New Roman" panose="02020603050405020304" pitchFamily="18" charset="0"/>
                  </a:rPr>
                  <a:t> </a:t>
                </a:r>
                <a:r>
                  <a:rPr lang="en-US" altLang="zh-CN" sz="2400" dirty="0">
                    <a:solidFill>
                      <a:schemeClr val="bg1">
                        <a:lumMod val="65000"/>
                      </a:schemeClr>
                    </a:solidFill>
                    <a:cs typeface="Times New Roman" panose="02020603050405020304" pitchFamily="18" charset="0"/>
                  </a:rPr>
                  <a:t>with</a:t>
                </a:r>
                <a:r>
                  <a:rPr lang="zh-CN" altLang="en-US" sz="2400" dirty="0">
                    <a:solidFill>
                      <a:schemeClr val="bg1">
                        <a:lumMod val="65000"/>
                      </a:schemeClr>
                    </a:solidFill>
                    <a:cs typeface="Times New Roman" panose="02020603050405020304" pitchFamily="18" charset="0"/>
                  </a:rPr>
                  <a:t> </a:t>
                </a:r>
                <a14:m>
                  <m:oMath xmlns:m="http://schemas.openxmlformats.org/officeDocument/2006/math">
                    <m:r>
                      <a:rPr lang="en-US" altLang="zh-CN" sz="2400" i="1" dirty="0" smtClean="0">
                        <a:solidFill>
                          <a:schemeClr val="bg1">
                            <a:lumMod val="65000"/>
                          </a:schemeClr>
                        </a:solidFill>
                        <a:latin typeface="Cambria Math" panose="02040503050406030204" pitchFamily="18" charset="0"/>
                        <a:ea typeface="Cambria Math" panose="02040503050406030204" pitchFamily="18" charset="0"/>
                        <a:cs typeface="Times New Roman" panose="02020603050405020304" pitchFamily="18" charset="0"/>
                      </a:rPr>
                      <m:t>𝛽</m:t>
                    </m:r>
                  </m:oMath>
                </a14:m>
                <a:endParaRPr lang="en-US" sz="2400" i="1" dirty="0">
                  <a:solidFill>
                    <a:schemeClr val="bg1">
                      <a:lumMod val="65000"/>
                    </a:schemeClr>
                  </a:solidFill>
                  <a:cs typeface="Times New Roman" panose="02020603050405020304" pitchFamily="18" charset="0"/>
                </a:endParaRPr>
              </a:p>
              <a:p>
                <a:pPr marL="457200" indent="-457200">
                  <a:lnSpc>
                    <a:spcPct val="200000"/>
                  </a:lnSpc>
                  <a:buFont typeface="+mj-lt"/>
                  <a:buAutoNum type="arabicPeriod"/>
                </a:pPr>
                <a:r>
                  <a:rPr lang="en-US" altLang="zh-CN" sz="2400" dirty="0">
                    <a:solidFill>
                      <a:schemeClr val="tx1"/>
                    </a:solidFill>
                    <a:cs typeface="Times New Roman" panose="02020603050405020304" pitchFamily="18" charset="0"/>
                  </a:rPr>
                  <a:t>Define </a:t>
                </a:r>
                <a:r>
                  <a:rPr lang="en-US" sz="2400" dirty="0"/>
                  <a:t>Topological Overlap Measure (TOM)</a:t>
                </a:r>
                <a:endParaRPr lang="en-US" altLang="zh-CN" sz="2400" dirty="0">
                  <a:solidFill>
                    <a:schemeClr val="tx1"/>
                  </a:solidFill>
                  <a:cs typeface="Times New Roman" panose="02020603050405020304" pitchFamily="18" charset="0"/>
                </a:endParaRPr>
              </a:p>
              <a:p>
                <a:pPr marL="457200" indent="-457200">
                  <a:lnSpc>
                    <a:spcPct val="200000"/>
                  </a:lnSpc>
                  <a:buFont typeface="+mj-lt"/>
                  <a:buAutoNum type="arabicPeriod"/>
                </a:pPr>
                <a:r>
                  <a:rPr lang="en-US" altLang="zh-CN" sz="2400" dirty="0">
                    <a:cs typeface="Times New Roman" panose="02020603050405020304" pitchFamily="18" charset="0"/>
                  </a:rPr>
                  <a:t>Identify network modules (Hierarchical clustering)</a:t>
                </a:r>
                <a:endParaRPr lang="en-US" altLang="zh-CN" sz="2400" dirty="0">
                  <a:solidFill>
                    <a:schemeClr val="tx1"/>
                  </a:solidFill>
                  <a:cs typeface="Times New Roman" panose="02020603050405020304" pitchFamily="18" charset="0"/>
                </a:endParaRPr>
              </a:p>
              <a:p>
                <a:pPr marL="457200" indent="-457200">
                  <a:lnSpc>
                    <a:spcPct val="200000"/>
                  </a:lnSpc>
                  <a:buFont typeface="+mj-lt"/>
                  <a:buAutoNum type="arabicPeriod"/>
                </a:pPr>
                <a:r>
                  <a:rPr lang="en-US" altLang="zh-CN" sz="2400" dirty="0">
                    <a:solidFill>
                      <a:schemeClr val="tx1"/>
                    </a:solidFill>
                    <a:cs typeface="Times New Roman" panose="02020603050405020304" pitchFamily="18" charset="0"/>
                  </a:rPr>
                  <a:t>Visualize</a:t>
                </a:r>
                <a:r>
                  <a:rPr lang="zh-CN" altLang="en-US" sz="2400" dirty="0">
                    <a:solidFill>
                      <a:schemeClr val="tx1"/>
                    </a:solidFill>
                    <a:cs typeface="Times New Roman" panose="02020603050405020304" pitchFamily="18" charset="0"/>
                  </a:rPr>
                  <a:t> </a:t>
                </a:r>
                <a:r>
                  <a:rPr lang="en-US" altLang="zh-CN" sz="2400" dirty="0">
                    <a:cs typeface="Times New Roman" panose="02020603050405020304" pitchFamily="18" charset="0"/>
                  </a:rPr>
                  <a:t>c</a:t>
                </a:r>
                <a:r>
                  <a:rPr lang="en-US" altLang="zh-CN" sz="2400" dirty="0">
                    <a:solidFill>
                      <a:schemeClr val="tx1"/>
                    </a:solidFill>
                    <a:cs typeface="Times New Roman" panose="02020603050405020304" pitchFamily="18" charset="0"/>
                  </a:rPr>
                  <a:t>o-expression</a:t>
                </a:r>
                <a:r>
                  <a:rPr lang="zh-CN" altLang="en-US" sz="2400" dirty="0">
                    <a:solidFill>
                      <a:schemeClr val="tx1"/>
                    </a:solidFill>
                    <a:cs typeface="Times New Roman" panose="02020603050405020304" pitchFamily="18" charset="0"/>
                  </a:rPr>
                  <a:t> </a:t>
                </a:r>
                <a:r>
                  <a:rPr lang="en-US" altLang="zh-CN" sz="2400" dirty="0">
                    <a:solidFill>
                      <a:schemeClr val="tx1"/>
                    </a:solidFill>
                    <a:cs typeface="Times New Roman" panose="02020603050405020304" pitchFamily="18" charset="0"/>
                  </a:rPr>
                  <a:t>networks</a:t>
                </a:r>
                <a:r>
                  <a:rPr lang="zh-CN" altLang="en-US" sz="2400" dirty="0">
                    <a:solidFill>
                      <a:schemeClr val="tx1"/>
                    </a:solidFill>
                    <a:cs typeface="Times New Roman" panose="02020603050405020304" pitchFamily="18" charset="0"/>
                  </a:rPr>
                  <a:t> </a:t>
                </a:r>
                <a:endParaRPr lang="en-US" sz="2400" i="1" dirty="0">
                  <a:solidFill>
                    <a:schemeClr val="tx1"/>
                  </a:solidFill>
                  <a:cs typeface="Times New Roman" panose="02020603050405020304" pitchFamily="18" charset="0"/>
                </a:endParaRPr>
              </a:p>
            </p:txBody>
          </p:sp>
        </mc:Choice>
        <mc:Fallback xmlns="">
          <p:sp>
            <p:nvSpPr>
              <p:cNvPr id="6" name="TextBox 5">
                <a:extLst>
                  <a:ext uri="{FF2B5EF4-FFF2-40B4-BE49-F238E27FC236}">
                    <a16:creationId xmlns:a16="http://schemas.microsoft.com/office/drawing/2014/main" id="{A59DB81B-5744-95F0-8C20-7B011B7C9352}"/>
                  </a:ext>
                </a:extLst>
              </p:cNvPr>
              <p:cNvSpPr txBox="1">
                <a:spLocks noRot="1" noChangeAspect="1" noMove="1" noResize="1" noEditPoints="1" noAdjustHandles="1" noChangeArrowheads="1" noChangeShapeType="1" noTextEdit="1"/>
              </p:cNvSpPr>
              <p:nvPr/>
            </p:nvSpPr>
            <p:spPr>
              <a:xfrm>
                <a:off x="124307" y="883878"/>
                <a:ext cx="8248797" cy="4051558"/>
              </a:xfrm>
              <a:prstGeom prst="rect">
                <a:avLst/>
              </a:prstGeom>
              <a:blipFill>
                <a:blip r:embed="rId5"/>
                <a:stretch>
                  <a:fillRect l="-1075" t="-1563" b="-2188"/>
                </a:stretch>
              </a:blipFill>
            </p:spPr>
            <p:txBody>
              <a:bodyPr/>
              <a:lstStyle/>
              <a:p>
                <a:r>
                  <a:rPr lang="en-US">
                    <a:noFill/>
                  </a:rPr>
                  <a:t> </a:t>
                </a:r>
              </a:p>
            </p:txBody>
          </p:sp>
        </mc:Fallback>
      </mc:AlternateContent>
    </p:spTree>
    <p:extLst>
      <p:ext uri="{BB962C8B-B14F-4D97-AF65-F5344CB8AC3E}">
        <p14:creationId xmlns:p14="http://schemas.microsoft.com/office/powerpoint/2010/main" val="2669808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2" name="Object 4">
            <a:extLst>
              <a:ext uri="{FF2B5EF4-FFF2-40B4-BE49-F238E27FC236}">
                <a16:creationId xmlns:a16="http://schemas.microsoft.com/office/drawing/2014/main" id="{8A9D14D0-5022-AA45-A0FE-4E93AAED09C6}"/>
              </a:ext>
            </a:extLst>
          </p:cNvPr>
          <p:cNvGraphicFramePr>
            <a:graphicFrameLocks noChangeAspect="1"/>
          </p:cNvGraphicFramePr>
          <p:nvPr>
            <p:extLst>
              <p:ext uri="{D42A27DB-BD31-4B8C-83A1-F6EECF244321}">
                <p14:modId xmlns:p14="http://schemas.microsoft.com/office/powerpoint/2010/main" val="1720359419"/>
              </p:ext>
            </p:extLst>
          </p:nvPr>
        </p:nvGraphicFramePr>
        <p:xfrm>
          <a:off x="629424" y="2634727"/>
          <a:ext cx="3873085" cy="1431771"/>
        </p:xfrm>
        <a:graphic>
          <a:graphicData uri="http://schemas.openxmlformats.org/presentationml/2006/ole">
            <mc:AlternateContent xmlns:mc="http://schemas.openxmlformats.org/markup-compatibility/2006">
              <mc:Choice xmlns:v="urn:schemas-microsoft-com:vml" Requires="v">
                <p:oleObj name="Equation" r:id="rId3" imgW="34518600" imgH="12293600" progId="Equation.DSMT4">
                  <p:embed/>
                </p:oleObj>
              </mc:Choice>
              <mc:Fallback>
                <p:oleObj name="Equation" r:id="rId3" imgW="34518600" imgH="12293600" progId="Equation.DSMT4">
                  <p:embed/>
                  <p:pic>
                    <p:nvPicPr>
                      <p:cNvPr id="431108" name="Object 4">
                        <a:extLst>
                          <a:ext uri="{FF2B5EF4-FFF2-40B4-BE49-F238E27FC236}">
                            <a16:creationId xmlns:a16="http://schemas.microsoft.com/office/drawing/2014/main" id="{B27B7F09-0059-9C40-BC48-4BA5F5FCDFB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9424" y="2634727"/>
                        <a:ext cx="3873085" cy="1431771"/>
                      </a:xfrm>
                      <a:prstGeom prst="rect">
                        <a:avLst/>
                      </a:prstGeom>
                      <a:noFill/>
                      <a:ln>
                        <a:noFill/>
                      </a:ln>
                      <a:effectLst/>
                    </p:spPr>
                  </p:pic>
                </p:oleObj>
              </mc:Fallback>
            </mc:AlternateContent>
          </a:graphicData>
        </a:graphic>
      </p:graphicFrame>
      <p:pic>
        <p:nvPicPr>
          <p:cNvPr id="13" name="Picture 12">
            <a:extLst>
              <a:ext uri="{FF2B5EF4-FFF2-40B4-BE49-F238E27FC236}">
                <a16:creationId xmlns:a16="http://schemas.microsoft.com/office/drawing/2014/main" id="{F848C3F1-4179-754C-BF09-6F0756624BBC}"/>
              </a:ext>
            </a:extLst>
          </p:cNvPr>
          <p:cNvPicPr>
            <a:picLocks noChangeAspect="1"/>
          </p:cNvPicPr>
          <p:nvPr/>
        </p:nvPicPr>
        <p:blipFill>
          <a:blip r:embed="rId5"/>
          <a:stretch>
            <a:fillRect/>
          </a:stretch>
        </p:blipFill>
        <p:spPr>
          <a:xfrm>
            <a:off x="5274774" y="3229739"/>
            <a:ext cx="2317815" cy="1238832"/>
          </a:xfrm>
          <a:prstGeom prst="rect">
            <a:avLst/>
          </a:prstGeom>
        </p:spPr>
      </p:pic>
      <p:sp>
        <p:nvSpPr>
          <p:cNvPr id="14" name="Title 7">
            <a:extLst>
              <a:ext uri="{FF2B5EF4-FFF2-40B4-BE49-F238E27FC236}">
                <a16:creationId xmlns:a16="http://schemas.microsoft.com/office/drawing/2014/main" id="{C61E3AC7-3F0E-0145-A8EB-5980EC00128E}"/>
              </a:ext>
            </a:extLst>
          </p:cNvPr>
          <p:cNvSpPr txBox="1">
            <a:spLocks/>
          </p:cNvSpPr>
          <p:nvPr/>
        </p:nvSpPr>
        <p:spPr>
          <a:xfrm>
            <a:off x="4959275" y="2581611"/>
            <a:ext cx="3631411" cy="648128"/>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400" i="1" dirty="0" err="1">
                <a:latin typeface="Times New Roman" panose="02020603050405020304" pitchFamily="18" charset="0"/>
                <a:cs typeface="Times New Roman" panose="02020603050405020304" pitchFamily="18" charset="0"/>
              </a:rPr>
              <a:t>k</a:t>
            </a:r>
            <a:r>
              <a:rPr lang="en-US" altLang="zh-CN" sz="2400" i="1" baseline="-25000" dirty="0" err="1">
                <a:latin typeface="Times New Roman" panose="02020603050405020304" pitchFamily="18" charset="0"/>
                <a:cs typeface="Times New Roman" panose="02020603050405020304" pitchFamily="18" charset="0"/>
              </a:rPr>
              <a:t>i</a:t>
            </a:r>
            <a:r>
              <a:rPr lang="en-US" altLang="zh-CN" sz="2400" dirty="0">
                <a:latin typeface="Times New Roman" panose="02020603050405020304" pitchFamily="18" charset="0"/>
                <a:cs typeface="Times New Roman" panose="02020603050405020304" pitchFamily="18" charset="0"/>
              </a:rPr>
              <a:t>:</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the</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connectivity</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of</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gene</a:t>
            </a:r>
            <a:r>
              <a:rPr lang="zh-CN" altLang="en-US" sz="2400" dirty="0">
                <a:latin typeface="Times New Roman" panose="02020603050405020304" pitchFamily="18" charset="0"/>
                <a:cs typeface="Times New Roman" panose="02020603050405020304" pitchFamily="18" charset="0"/>
              </a:rPr>
              <a:t> </a:t>
            </a:r>
            <a:r>
              <a:rPr lang="en-US" altLang="zh-CN" sz="2400" dirty="0" err="1">
                <a:latin typeface="Times New Roman" panose="02020603050405020304" pitchFamily="18" charset="0"/>
                <a:cs typeface="Times New Roman" panose="02020603050405020304" pitchFamily="18" charset="0"/>
              </a:rPr>
              <a:t>i</a:t>
            </a:r>
            <a:r>
              <a:rPr lang="zh-CN" altLang="en-US" sz="2400" dirty="0">
                <a:latin typeface="Times New Roman" panose="02020603050405020304" pitchFamily="18"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p:txBody>
      </p:sp>
      <p:sp>
        <p:nvSpPr>
          <p:cNvPr id="17" name="Title 7">
            <a:extLst>
              <a:ext uri="{FF2B5EF4-FFF2-40B4-BE49-F238E27FC236}">
                <a16:creationId xmlns:a16="http://schemas.microsoft.com/office/drawing/2014/main" id="{E27FE531-9490-2F4E-B5CA-85E100ACFD8E}"/>
              </a:ext>
            </a:extLst>
          </p:cNvPr>
          <p:cNvSpPr txBox="1">
            <a:spLocks/>
          </p:cNvSpPr>
          <p:nvPr/>
        </p:nvSpPr>
        <p:spPr>
          <a:xfrm>
            <a:off x="313938" y="1077002"/>
            <a:ext cx="8466695" cy="105101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ts val="3000"/>
              </a:lnSpc>
            </a:pPr>
            <a:r>
              <a:rPr lang="en-US" sz="2400" b="1" dirty="0">
                <a:solidFill>
                  <a:schemeClr val="accent2">
                    <a:lumMod val="50000"/>
                  </a:schemeClr>
                </a:solidFill>
                <a:latin typeface="+mn-lt"/>
                <a:cs typeface="Calibri" panose="020F0502020204030204" pitchFamily="34" charset="0"/>
              </a:rPr>
              <a:t>The topological overlap measure</a:t>
            </a:r>
            <a:r>
              <a:rPr lang="zh-CN" altLang="en-US" sz="2400" b="1" dirty="0">
                <a:solidFill>
                  <a:schemeClr val="accent2">
                    <a:lumMod val="50000"/>
                  </a:schemeClr>
                </a:solidFill>
                <a:latin typeface="+mn-lt"/>
                <a:cs typeface="Calibri" panose="020F0502020204030204" pitchFamily="34" charset="0"/>
              </a:rPr>
              <a:t> </a:t>
            </a:r>
            <a:r>
              <a:rPr lang="en-US" altLang="zh-CN" sz="2400" b="1" dirty="0">
                <a:solidFill>
                  <a:schemeClr val="accent2">
                    <a:lumMod val="50000"/>
                  </a:schemeClr>
                </a:solidFill>
                <a:latin typeface="+mn-lt"/>
                <a:cs typeface="Calibri" panose="020F0502020204030204" pitchFamily="34" charset="0"/>
              </a:rPr>
              <a:t>(</a:t>
            </a:r>
            <a:r>
              <a:rPr lang="en-US" sz="2400" b="1" dirty="0">
                <a:solidFill>
                  <a:schemeClr val="accent2">
                    <a:lumMod val="50000"/>
                  </a:schemeClr>
                </a:solidFill>
                <a:latin typeface="+mn-lt"/>
                <a:cs typeface="Calibri" panose="020F0502020204030204" pitchFamily="34" charset="0"/>
              </a:rPr>
              <a:t>TOM</a:t>
            </a:r>
            <a:r>
              <a:rPr lang="en-US" altLang="zh-CN" sz="2400" b="1" dirty="0">
                <a:solidFill>
                  <a:schemeClr val="accent2">
                    <a:lumMod val="50000"/>
                  </a:schemeClr>
                </a:solidFill>
                <a:latin typeface="+mn-lt"/>
                <a:cs typeface="Calibri" panose="020F0502020204030204" pitchFamily="34" charset="0"/>
              </a:rPr>
              <a:t>)</a:t>
            </a:r>
            <a:r>
              <a:rPr lang="en-US" sz="2400" b="1" dirty="0">
                <a:solidFill>
                  <a:schemeClr val="accent2">
                    <a:lumMod val="50000"/>
                  </a:schemeClr>
                </a:solidFill>
                <a:latin typeface="+mn-lt"/>
                <a:cs typeface="Calibri" panose="020F0502020204030204" pitchFamily="34" charset="0"/>
              </a:rPr>
              <a:t> </a:t>
            </a:r>
            <a:r>
              <a:rPr lang="en-US" sz="2400" dirty="0">
                <a:latin typeface="+mn-lt"/>
                <a:cs typeface="Calibri" panose="020F0502020204030204" pitchFamily="34" charset="0"/>
              </a:rPr>
              <a:t>combines the adjacency of two genes and connection strengths that these two genes share with other genes.</a:t>
            </a:r>
            <a:r>
              <a:rPr lang="zh-CN" altLang="en-US" sz="2400" dirty="0">
                <a:latin typeface="+mn-lt"/>
                <a:cs typeface="Calibri" panose="020F0502020204030204" pitchFamily="34" charset="0"/>
              </a:rPr>
              <a:t> </a:t>
            </a:r>
            <a:endParaRPr lang="en-US" sz="2400" dirty="0">
              <a:latin typeface="+mn-lt"/>
              <a:cs typeface="Calibri" panose="020F0502020204030204" pitchFamily="34" charset="0"/>
            </a:endParaRPr>
          </a:p>
        </p:txBody>
      </p:sp>
      <p:sp>
        <p:nvSpPr>
          <p:cNvPr id="4" name="Title 3">
            <a:extLst>
              <a:ext uri="{FF2B5EF4-FFF2-40B4-BE49-F238E27FC236}">
                <a16:creationId xmlns:a16="http://schemas.microsoft.com/office/drawing/2014/main" id="{79E07D6C-8625-4A59-CCEC-912D0009830C}"/>
              </a:ext>
            </a:extLst>
          </p:cNvPr>
          <p:cNvSpPr>
            <a:spLocks noGrp="1"/>
          </p:cNvSpPr>
          <p:nvPr>
            <p:ph type="title"/>
          </p:nvPr>
        </p:nvSpPr>
        <p:spPr>
          <a:xfrm>
            <a:off x="603936" y="20774"/>
            <a:ext cx="7886700" cy="757821"/>
          </a:xfrm>
        </p:spPr>
        <p:txBody>
          <a:bodyPr/>
          <a:lstStyle/>
          <a:p>
            <a:r>
              <a:rPr lang="en-US" dirty="0">
                <a:latin typeface="+mn-lt"/>
              </a:rPr>
              <a:t>TOM</a:t>
            </a:r>
          </a:p>
        </p:txBody>
      </p:sp>
    </p:spTree>
    <p:extLst>
      <p:ext uri="{BB962C8B-B14F-4D97-AF65-F5344CB8AC3E}">
        <p14:creationId xmlns:p14="http://schemas.microsoft.com/office/powerpoint/2010/main" val="30839311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096A7473-3353-8B4C-BE54-01B097BF3BDD}"/>
              </a:ext>
            </a:extLst>
          </p:cNvPr>
          <p:cNvSpPr txBox="1">
            <a:spLocks/>
          </p:cNvSpPr>
          <p:nvPr/>
        </p:nvSpPr>
        <p:spPr>
          <a:xfrm>
            <a:off x="1725154" y="133860"/>
            <a:ext cx="5882586" cy="64812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700" dirty="0">
                <a:latin typeface="+mn-lt"/>
              </a:rPr>
              <a:t>Define</a:t>
            </a:r>
            <a:r>
              <a:rPr lang="zh-CN" altLang="en-US" sz="2700" dirty="0">
                <a:latin typeface="+mn-lt"/>
              </a:rPr>
              <a:t> </a:t>
            </a:r>
            <a:r>
              <a:rPr lang="en-US" altLang="zh-CN" sz="2700" dirty="0">
                <a:latin typeface="+mn-lt"/>
              </a:rPr>
              <a:t>a</a:t>
            </a:r>
            <a:r>
              <a:rPr lang="zh-CN" altLang="en-US" sz="2700" dirty="0">
                <a:latin typeface="+mn-lt"/>
              </a:rPr>
              <a:t> </a:t>
            </a:r>
            <a:r>
              <a:rPr lang="en-US" altLang="zh-CN" sz="2700" dirty="0">
                <a:latin typeface="+mn-lt"/>
              </a:rPr>
              <a:t>Measure</a:t>
            </a:r>
            <a:r>
              <a:rPr lang="zh-CN" altLang="en-US" sz="2700" dirty="0">
                <a:latin typeface="+mn-lt"/>
              </a:rPr>
              <a:t> </a:t>
            </a:r>
            <a:r>
              <a:rPr lang="en-US" altLang="zh-CN" sz="2700" dirty="0">
                <a:latin typeface="+mn-lt"/>
              </a:rPr>
              <a:t>of</a:t>
            </a:r>
            <a:r>
              <a:rPr lang="zh-CN" altLang="en-US" sz="2700" dirty="0">
                <a:latin typeface="+mn-lt"/>
              </a:rPr>
              <a:t> </a:t>
            </a:r>
            <a:r>
              <a:rPr lang="en-US" altLang="zh-CN" sz="2700" dirty="0">
                <a:latin typeface="+mn-lt"/>
              </a:rPr>
              <a:t>Node</a:t>
            </a:r>
            <a:r>
              <a:rPr lang="zh-CN" altLang="en-US" sz="2700" dirty="0">
                <a:latin typeface="+mn-lt"/>
              </a:rPr>
              <a:t> </a:t>
            </a:r>
            <a:r>
              <a:rPr lang="en-US" altLang="zh-CN" sz="2700" dirty="0">
                <a:latin typeface="+mn-lt"/>
              </a:rPr>
              <a:t>Dissimilarity</a:t>
            </a:r>
            <a:endParaRPr lang="en-US" sz="2700" dirty="0">
              <a:latin typeface="+mn-lt"/>
            </a:endParaRPr>
          </a:p>
        </p:txBody>
      </p:sp>
      <p:pic>
        <p:nvPicPr>
          <p:cNvPr id="7" name="Picture 6">
            <a:extLst>
              <a:ext uri="{FF2B5EF4-FFF2-40B4-BE49-F238E27FC236}">
                <a16:creationId xmlns:a16="http://schemas.microsoft.com/office/drawing/2014/main" id="{88B461E3-7E83-D246-9A77-76F1FF8232D7}"/>
              </a:ext>
            </a:extLst>
          </p:cNvPr>
          <p:cNvPicPr>
            <a:picLocks noChangeAspect="1"/>
          </p:cNvPicPr>
          <p:nvPr/>
        </p:nvPicPr>
        <p:blipFill>
          <a:blip r:embed="rId3"/>
          <a:stretch>
            <a:fillRect/>
          </a:stretch>
        </p:blipFill>
        <p:spPr>
          <a:xfrm>
            <a:off x="743692" y="1023431"/>
            <a:ext cx="3732039" cy="2307681"/>
          </a:xfrm>
          <a:prstGeom prst="rect">
            <a:avLst/>
          </a:prstGeom>
        </p:spPr>
      </p:pic>
      <p:sp>
        <p:nvSpPr>
          <p:cNvPr id="9" name="Rectangle 8">
            <a:extLst>
              <a:ext uri="{FF2B5EF4-FFF2-40B4-BE49-F238E27FC236}">
                <a16:creationId xmlns:a16="http://schemas.microsoft.com/office/drawing/2014/main" id="{A5AB4B2C-3710-F545-A924-0F7496D2D2F3}"/>
              </a:ext>
            </a:extLst>
          </p:cNvPr>
          <p:cNvSpPr/>
          <p:nvPr/>
        </p:nvSpPr>
        <p:spPr>
          <a:xfrm>
            <a:off x="139566" y="3667321"/>
            <a:ext cx="8864867" cy="1200329"/>
          </a:xfrm>
          <a:prstGeom prst="rect">
            <a:avLst/>
          </a:prstGeom>
        </p:spPr>
        <p:txBody>
          <a:bodyPr wrap="square">
            <a:spAutoFit/>
          </a:bodyPr>
          <a:lstStyle/>
          <a:p>
            <a:pPr marL="285750" indent="-285750">
              <a:buFont typeface="Arial" panose="020B0604020202020204" pitchFamily="34" charset="0"/>
              <a:buChar char="•"/>
            </a:pPr>
            <a:r>
              <a:rPr lang="en-US" sz="2400" b="1" dirty="0">
                <a:solidFill>
                  <a:schemeClr val="accent2">
                    <a:lumMod val="50000"/>
                  </a:schemeClr>
                </a:solidFill>
              </a:rPr>
              <a:t>TOM</a:t>
            </a:r>
            <a:r>
              <a:rPr lang="en-US" sz="2400" dirty="0"/>
              <a:t> describes the level of connection between a pair of two genes</a:t>
            </a:r>
          </a:p>
          <a:p>
            <a:pPr marL="285750" indent="-285750">
              <a:buFont typeface="Arial" panose="020B0604020202020204" pitchFamily="34" charset="0"/>
              <a:buChar char="•"/>
            </a:pPr>
            <a:r>
              <a:rPr lang="en-US" sz="2400" dirty="0"/>
              <a:t>A low value of </a:t>
            </a:r>
            <a:r>
              <a:rPr lang="en-US" sz="2400" b="1" dirty="0" err="1">
                <a:solidFill>
                  <a:schemeClr val="accent2">
                    <a:lumMod val="50000"/>
                  </a:schemeClr>
                </a:solidFill>
              </a:rPr>
              <a:t>dis</a:t>
            </a:r>
            <a:r>
              <a:rPr lang="en-US" altLang="zh-CN" sz="2400" b="1" dirty="0" err="1">
                <a:solidFill>
                  <a:schemeClr val="accent2">
                    <a:lumMod val="50000"/>
                  </a:schemeClr>
                </a:solidFill>
              </a:rPr>
              <a:t>t</a:t>
            </a:r>
            <a:r>
              <a:rPr lang="en-US" sz="2400" b="1" dirty="0" err="1">
                <a:solidFill>
                  <a:schemeClr val="accent2">
                    <a:lumMod val="50000"/>
                  </a:schemeClr>
                </a:solidFill>
              </a:rPr>
              <a:t>TOM</a:t>
            </a:r>
            <a:r>
              <a:rPr lang="en-US" sz="2400" dirty="0"/>
              <a:t> indicates a high connectivity and a high value indicates a low or no connectivity.</a:t>
            </a:r>
          </a:p>
        </p:txBody>
      </p:sp>
      <p:sp>
        <p:nvSpPr>
          <p:cNvPr id="2" name="Oval 1">
            <a:extLst>
              <a:ext uri="{FF2B5EF4-FFF2-40B4-BE49-F238E27FC236}">
                <a16:creationId xmlns:a16="http://schemas.microsoft.com/office/drawing/2014/main" id="{C8160913-57BF-7847-B15A-E4B59EFE566E}"/>
              </a:ext>
            </a:extLst>
          </p:cNvPr>
          <p:cNvSpPr/>
          <p:nvPr/>
        </p:nvSpPr>
        <p:spPr>
          <a:xfrm>
            <a:off x="5379453" y="2386672"/>
            <a:ext cx="428198" cy="428198"/>
          </a:xfrm>
          <a:prstGeom prst="ellipse">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0" name="Rectangle 9">
            <a:extLst>
              <a:ext uri="{FF2B5EF4-FFF2-40B4-BE49-F238E27FC236}">
                <a16:creationId xmlns:a16="http://schemas.microsoft.com/office/drawing/2014/main" id="{281C12B2-DCA5-E243-A132-99EB93ADD4AC}"/>
              </a:ext>
            </a:extLst>
          </p:cNvPr>
          <p:cNvSpPr/>
          <p:nvPr/>
        </p:nvSpPr>
        <p:spPr>
          <a:xfrm>
            <a:off x="5306129" y="2412072"/>
            <a:ext cx="574846" cy="369332"/>
          </a:xfrm>
          <a:prstGeom prst="rect">
            <a:avLst/>
          </a:prstGeom>
        </p:spPr>
        <p:txBody>
          <a:bodyPr wrap="square">
            <a:spAutoFit/>
          </a:bodyPr>
          <a:lstStyle/>
          <a:p>
            <a:pPr algn="ctr"/>
            <a:r>
              <a:rPr lang="en-US" altLang="zh-CN" dirty="0">
                <a:solidFill>
                  <a:srgbClr val="222222"/>
                </a:solidFill>
              </a:rPr>
              <a:t>G1</a:t>
            </a:r>
            <a:endParaRPr lang="en-US" dirty="0">
              <a:solidFill>
                <a:srgbClr val="222222"/>
              </a:solidFill>
            </a:endParaRPr>
          </a:p>
        </p:txBody>
      </p:sp>
      <p:sp>
        <p:nvSpPr>
          <p:cNvPr id="11" name="Oval 10">
            <a:extLst>
              <a:ext uri="{FF2B5EF4-FFF2-40B4-BE49-F238E27FC236}">
                <a16:creationId xmlns:a16="http://schemas.microsoft.com/office/drawing/2014/main" id="{82E3A36C-C57B-8A4F-9EFE-97ADCACA8DE0}"/>
              </a:ext>
            </a:extLst>
          </p:cNvPr>
          <p:cNvSpPr/>
          <p:nvPr/>
        </p:nvSpPr>
        <p:spPr>
          <a:xfrm>
            <a:off x="6481047" y="1155502"/>
            <a:ext cx="428198" cy="428198"/>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2" name="Rectangle 11">
            <a:extLst>
              <a:ext uri="{FF2B5EF4-FFF2-40B4-BE49-F238E27FC236}">
                <a16:creationId xmlns:a16="http://schemas.microsoft.com/office/drawing/2014/main" id="{48D7D883-5A55-E147-8B35-74CF9EA31510}"/>
              </a:ext>
            </a:extLst>
          </p:cNvPr>
          <p:cNvSpPr/>
          <p:nvPr/>
        </p:nvSpPr>
        <p:spPr>
          <a:xfrm>
            <a:off x="6407723" y="1180902"/>
            <a:ext cx="574846" cy="369332"/>
          </a:xfrm>
          <a:prstGeom prst="rect">
            <a:avLst/>
          </a:prstGeom>
        </p:spPr>
        <p:txBody>
          <a:bodyPr wrap="square">
            <a:spAutoFit/>
          </a:bodyPr>
          <a:lstStyle/>
          <a:p>
            <a:pPr algn="ctr"/>
            <a:r>
              <a:rPr lang="en-US" altLang="zh-CN" dirty="0">
                <a:solidFill>
                  <a:srgbClr val="222222"/>
                </a:solidFill>
              </a:rPr>
              <a:t>G2</a:t>
            </a:r>
            <a:endParaRPr lang="en-US" dirty="0">
              <a:solidFill>
                <a:srgbClr val="222222"/>
              </a:solidFill>
            </a:endParaRPr>
          </a:p>
        </p:txBody>
      </p:sp>
      <p:cxnSp>
        <p:nvCxnSpPr>
          <p:cNvPr id="5" name="Straight Connector 4">
            <a:extLst>
              <a:ext uri="{FF2B5EF4-FFF2-40B4-BE49-F238E27FC236}">
                <a16:creationId xmlns:a16="http://schemas.microsoft.com/office/drawing/2014/main" id="{4F42D68B-27AE-D443-B7C3-99251F56F83B}"/>
              </a:ext>
            </a:extLst>
          </p:cNvPr>
          <p:cNvCxnSpPr>
            <a:stCxn id="2" idx="7"/>
            <a:endCxn id="11" idx="3"/>
          </p:cNvCxnSpPr>
          <p:nvPr/>
        </p:nvCxnSpPr>
        <p:spPr>
          <a:xfrm flipV="1">
            <a:off x="5744943" y="1520992"/>
            <a:ext cx="798812" cy="928388"/>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EBDAEEA-DCAD-C143-A47C-A2F2ECD0A4E5}"/>
              </a:ext>
            </a:extLst>
          </p:cNvPr>
          <p:cNvCxnSpPr>
            <a:cxnSpLocks/>
          </p:cNvCxnSpPr>
          <p:nvPr/>
        </p:nvCxnSpPr>
        <p:spPr>
          <a:xfrm flipH="1" flipV="1">
            <a:off x="5744944" y="2732043"/>
            <a:ext cx="228684" cy="20037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Oval 15">
            <a:extLst>
              <a:ext uri="{FF2B5EF4-FFF2-40B4-BE49-F238E27FC236}">
                <a16:creationId xmlns:a16="http://schemas.microsoft.com/office/drawing/2014/main" id="{8129AEF2-FEEE-224E-9951-C00F3DF393B8}"/>
              </a:ext>
            </a:extLst>
          </p:cNvPr>
          <p:cNvSpPr/>
          <p:nvPr/>
        </p:nvSpPr>
        <p:spPr>
          <a:xfrm>
            <a:off x="5930250" y="2873749"/>
            <a:ext cx="428198" cy="428198"/>
          </a:xfrm>
          <a:prstGeom prst="ellipse">
            <a:avLst/>
          </a:prstGeom>
          <a:solidFill>
            <a:srgbClr val="92D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17" name="Rectangle 16">
            <a:extLst>
              <a:ext uri="{FF2B5EF4-FFF2-40B4-BE49-F238E27FC236}">
                <a16:creationId xmlns:a16="http://schemas.microsoft.com/office/drawing/2014/main" id="{1C7D7F63-1C4A-EF40-AE12-1606FF2D7F8C}"/>
              </a:ext>
            </a:extLst>
          </p:cNvPr>
          <p:cNvSpPr/>
          <p:nvPr/>
        </p:nvSpPr>
        <p:spPr>
          <a:xfrm>
            <a:off x="5859286" y="2894715"/>
            <a:ext cx="574846" cy="369332"/>
          </a:xfrm>
          <a:prstGeom prst="rect">
            <a:avLst/>
          </a:prstGeom>
        </p:spPr>
        <p:txBody>
          <a:bodyPr wrap="square">
            <a:spAutoFit/>
          </a:bodyPr>
          <a:lstStyle/>
          <a:p>
            <a:pPr algn="ctr"/>
            <a:r>
              <a:rPr lang="en-US" altLang="zh-CN" dirty="0">
                <a:solidFill>
                  <a:srgbClr val="222222"/>
                </a:solidFill>
              </a:rPr>
              <a:t>G3</a:t>
            </a:r>
            <a:endParaRPr lang="en-US" dirty="0">
              <a:solidFill>
                <a:srgbClr val="222222"/>
              </a:solidFill>
            </a:endParaRPr>
          </a:p>
        </p:txBody>
      </p:sp>
      <p:sp>
        <p:nvSpPr>
          <p:cNvPr id="18" name="Oval 17">
            <a:extLst>
              <a:ext uri="{FF2B5EF4-FFF2-40B4-BE49-F238E27FC236}">
                <a16:creationId xmlns:a16="http://schemas.microsoft.com/office/drawing/2014/main" id="{C16FFEFE-CDB4-3A4D-88F0-9C313B1A1721}"/>
              </a:ext>
            </a:extLst>
          </p:cNvPr>
          <p:cNvSpPr/>
          <p:nvPr/>
        </p:nvSpPr>
        <p:spPr>
          <a:xfrm>
            <a:off x="6058346" y="1855816"/>
            <a:ext cx="214099" cy="21409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F2A25D4B-E693-F048-B477-23493E6FDD93}"/>
              </a:ext>
            </a:extLst>
          </p:cNvPr>
          <p:cNvCxnSpPr>
            <a:cxnSpLocks/>
          </p:cNvCxnSpPr>
          <p:nvPr/>
        </p:nvCxnSpPr>
        <p:spPr>
          <a:xfrm>
            <a:off x="5968799" y="2801394"/>
            <a:ext cx="422702" cy="22321"/>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74A0304D-16A3-6D4F-8415-6158CB18991D}"/>
              </a:ext>
            </a:extLst>
          </p:cNvPr>
          <p:cNvSpPr/>
          <p:nvPr/>
        </p:nvSpPr>
        <p:spPr>
          <a:xfrm>
            <a:off x="6621822" y="1800520"/>
            <a:ext cx="1538931" cy="369332"/>
          </a:xfrm>
          <a:prstGeom prst="rect">
            <a:avLst/>
          </a:prstGeom>
        </p:spPr>
        <p:txBody>
          <a:bodyPr wrap="square">
            <a:spAutoFit/>
          </a:bodyPr>
          <a:lstStyle/>
          <a:p>
            <a:pPr algn="ctr"/>
            <a:r>
              <a:rPr lang="en-US" altLang="zh-CN" dirty="0" err="1">
                <a:solidFill>
                  <a:srgbClr val="222222"/>
                </a:solidFill>
              </a:rPr>
              <a:t>DistTOM</a:t>
            </a:r>
            <a:r>
              <a:rPr lang="zh-CN" altLang="en-US" dirty="0">
                <a:solidFill>
                  <a:srgbClr val="222222"/>
                </a:solidFill>
              </a:rPr>
              <a:t> </a:t>
            </a:r>
            <a:r>
              <a:rPr lang="en-US" altLang="zh-CN" dirty="0">
                <a:solidFill>
                  <a:srgbClr val="222222"/>
                </a:solidFill>
              </a:rPr>
              <a:t>=</a:t>
            </a:r>
            <a:r>
              <a:rPr lang="zh-CN" altLang="en-US" dirty="0">
                <a:solidFill>
                  <a:srgbClr val="222222"/>
                </a:solidFill>
              </a:rPr>
              <a:t> </a:t>
            </a:r>
            <a:r>
              <a:rPr lang="en-US" altLang="zh-CN" dirty="0">
                <a:solidFill>
                  <a:srgbClr val="222222"/>
                </a:solidFill>
              </a:rPr>
              <a:t>0.8</a:t>
            </a:r>
            <a:endParaRPr lang="en-US" dirty="0">
              <a:solidFill>
                <a:srgbClr val="222222"/>
              </a:solidFill>
            </a:endParaRPr>
          </a:p>
        </p:txBody>
      </p:sp>
      <p:sp>
        <p:nvSpPr>
          <p:cNvPr id="22" name="Oval 21">
            <a:extLst>
              <a:ext uri="{FF2B5EF4-FFF2-40B4-BE49-F238E27FC236}">
                <a16:creationId xmlns:a16="http://schemas.microsoft.com/office/drawing/2014/main" id="{5E573243-3F2D-1440-BC23-5F0C06845425}"/>
              </a:ext>
            </a:extLst>
          </p:cNvPr>
          <p:cNvSpPr/>
          <p:nvPr/>
        </p:nvSpPr>
        <p:spPr>
          <a:xfrm>
            <a:off x="5752237" y="2718315"/>
            <a:ext cx="214099" cy="21409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3" name="Straight Connector 22">
            <a:extLst>
              <a:ext uri="{FF2B5EF4-FFF2-40B4-BE49-F238E27FC236}">
                <a16:creationId xmlns:a16="http://schemas.microsoft.com/office/drawing/2014/main" id="{B6B23B13-F763-2A42-9BA8-60567B10BD02}"/>
              </a:ext>
            </a:extLst>
          </p:cNvPr>
          <p:cNvCxnSpPr>
            <a:cxnSpLocks/>
          </p:cNvCxnSpPr>
          <p:nvPr/>
        </p:nvCxnSpPr>
        <p:spPr>
          <a:xfrm>
            <a:off x="6272444" y="1974026"/>
            <a:ext cx="422702" cy="22321"/>
          </a:xfrm>
          <a:prstGeom prst="line">
            <a:avLst/>
          </a:prstGeom>
          <a:ln w="12700">
            <a:solidFill>
              <a:srgbClr val="FF0000"/>
            </a:solidFill>
          </a:ln>
        </p:spPr>
        <p:style>
          <a:lnRef idx="1">
            <a:schemeClr val="accent1"/>
          </a:lnRef>
          <a:fillRef idx="0">
            <a:schemeClr val="accent1"/>
          </a:fillRef>
          <a:effectRef idx="0">
            <a:schemeClr val="accent1"/>
          </a:effectRef>
          <a:fontRef idx="minor">
            <a:schemeClr val="tx1"/>
          </a:fontRef>
        </p:style>
      </p:cxnSp>
      <p:sp>
        <p:nvSpPr>
          <p:cNvPr id="24" name="Rectangle 23">
            <a:extLst>
              <a:ext uri="{FF2B5EF4-FFF2-40B4-BE49-F238E27FC236}">
                <a16:creationId xmlns:a16="http://schemas.microsoft.com/office/drawing/2014/main" id="{271456D5-CDDC-8A43-BC71-BE779B376F98}"/>
              </a:ext>
            </a:extLst>
          </p:cNvPr>
          <p:cNvSpPr/>
          <p:nvPr/>
        </p:nvSpPr>
        <p:spPr>
          <a:xfrm>
            <a:off x="6339119" y="2625571"/>
            <a:ext cx="1538931" cy="369332"/>
          </a:xfrm>
          <a:prstGeom prst="rect">
            <a:avLst/>
          </a:prstGeom>
        </p:spPr>
        <p:txBody>
          <a:bodyPr wrap="square">
            <a:spAutoFit/>
          </a:bodyPr>
          <a:lstStyle/>
          <a:p>
            <a:pPr algn="ctr"/>
            <a:r>
              <a:rPr lang="en-US" altLang="zh-CN" dirty="0" err="1">
                <a:solidFill>
                  <a:srgbClr val="222222"/>
                </a:solidFill>
              </a:rPr>
              <a:t>DistTOM</a:t>
            </a:r>
            <a:r>
              <a:rPr lang="zh-CN" altLang="en-US" dirty="0">
                <a:solidFill>
                  <a:srgbClr val="222222"/>
                </a:solidFill>
              </a:rPr>
              <a:t> </a:t>
            </a:r>
            <a:r>
              <a:rPr lang="en-US" altLang="zh-CN" dirty="0">
                <a:solidFill>
                  <a:srgbClr val="222222"/>
                </a:solidFill>
              </a:rPr>
              <a:t>=</a:t>
            </a:r>
            <a:r>
              <a:rPr lang="zh-CN" altLang="en-US" dirty="0">
                <a:solidFill>
                  <a:srgbClr val="222222"/>
                </a:solidFill>
              </a:rPr>
              <a:t> </a:t>
            </a:r>
            <a:r>
              <a:rPr lang="en-US" altLang="zh-CN" dirty="0">
                <a:solidFill>
                  <a:srgbClr val="222222"/>
                </a:solidFill>
              </a:rPr>
              <a:t>0.1</a:t>
            </a:r>
            <a:endParaRPr lang="en-US" dirty="0">
              <a:solidFill>
                <a:srgbClr val="222222"/>
              </a:solidFill>
            </a:endParaRPr>
          </a:p>
        </p:txBody>
      </p:sp>
    </p:spTree>
    <p:extLst>
      <p:ext uri="{BB962C8B-B14F-4D97-AF65-F5344CB8AC3E}">
        <p14:creationId xmlns:p14="http://schemas.microsoft.com/office/powerpoint/2010/main" val="4703543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860765F2-D186-F247-AB9B-69E92E837ACE}"/>
              </a:ext>
            </a:extLst>
          </p:cNvPr>
          <p:cNvSpPr txBox="1">
            <a:spLocks/>
          </p:cNvSpPr>
          <p:nvPr/>
        </p:nvSpPr>
        <p:spPr>
          <a:xfrm>
            <a:off x="150606" y="230146"/>
            <a:ext cx="8670665" cy="77282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800" dirty="0">
                <a:latin typeface="+mn-lt"/>
              </a:rPr>
              <a:t>Identify</a:t>
            </a:r>
            <a:r>
              <a:rPr lang="zh-CN" altLang="en-US" sz="2800" dirty="0">
                <a:latin typeface="+mn-lt"/>
              </a:rPr>
              <a:t> </a:t>
            </a:r>
            <a:r>
              <a:rPr lang="en-US" altLang="zh-CN" sz="2800" dirty="0">
                <a:latin typeface="+mn-lt"/>
              </a:rPr>
              <a:t>Network</a:t>
            </a:r>
            <a:r>
              <a:rPr lang="zh-CN" altLang="en-US" sz="2800" dirty="0">
                <a:latin typeface="+mn-lt"/>
              </a:rPr>
              <a:t> </a:t>
            </a:r>
            <a:r>
              <a:rPr lang="en-US" altLang="zh-CN" sz="2800" dirty="0">
                <a:latin typeface="+mn-lt"/>
              </a:rPr>
              <a:t>Modules through hierarchical clustering</a:t>
            </a:r>
            <a:endParaRPr lang="en-US" sz="2800" dirty="0">
              <a:latin typeface="+mn-lt"/>
            </a:endParaRPr>
          </a:p>
        </p:txBody>
      </p:sp>
      <p:pic>
        <p:nvPicPr>
          <p:cNvPr id="11270" name="Picture 6">
            <a:extLst>
              <a:ext uri="{FF2B5EF4-FFF2-40B4-BE49-F238E27FC236}">
                <a16:creationId xmlns:a16="http://schemas.microsoft.com/office/drawing/2014/main" id="{F75AF8D1-E2DA-2943-B325-B1EA661FB72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19649" y="1322913"/>
            <a:ext cx="3119737" cy="248612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06697CC7-EDDE-7240-9E22-4E11BB83388A}"/>
              </a:ext>
            </a:extLst>
          </p:cNvPr>
          <p:cNvSpPr/>
          <p:nvPr/>
        </p:nvSpPr>
        <p:spPr>
          <a:xfrm>
            <a:off x="2746655" y="1255715"/>
            <a:ext cx="3414019" cy="2632069"/>
          </a:xfrm>
          <a:prstGeom prst="rect">
            <a:avLst/>
          </a:prstGeom>
          <a:noFill/>
          <a:ln w="158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D15511E-F5CE-FB48-8369-8990AA9D2B7E}"/>
              </a:ext>
            </a:extLst>
          </p:cNvPr>
          <p:cNvSpPr/>
          <p:nvPr/>
        </p:nvSpPr>
        <p:spPr>
          <a:xfrm>
            <a:off x="3749759" y="3644168"/>
            <a:ext cx="2471559" cy="215444"/>
          </a:xfrm>
          <a:prstGeom prst="rect">
            <a:avLst/>
          </a:prstGeom>
        </p:spPr>
        <p:txBody>
          <a:bodyPr wrap="square">
            <a:spAutoFit/>
          </a:bodyPr>
          <a:lstStyle/>
          <a:p>
            <a:r>
              <a:rPr lang="en-US" altLang="zh-CN" sz="800" dirty="0"/>
              <a:t>(</a:t>
            </a:r>
            <a:r>
              <a:rPr lang="en-US" sz="800" dirty="0"/>
              <a:t>https://</a:t>
            </a:r>
            <a:r>
              <a:rPr lang="en-US" sz="800" dirty="0" err="1"/>
              <a:t>en.wikipedia.org</a:t>
            </a:r>
            <a:r>
              <a:rPr lang="en-US" sz="800" dirty="0"/>
              <a:t>/wiki/</a:t>
            </a:r>
            <a:r>
              <a:rPr lang="en-US" sz="800" dirty="0" err="1"/>
              <a:t>Hierarchical_clustering</a:t>
            </a:r>
            <a:r>
              <a:rPr lang="en-US" altLang="zh-CN" sz="800" dirty="0"/>
              <a:t>)</a:t>
            </a:r>
            <a:endParaRPr lang="en-US" sz="800" dirty="0"/>
          </a:p>
        </p:txBody>
      </p:sp>
      <p:sp>
        <p:nvSpPr>
          <p:cNvPr id="27" name="Rectangle 26">
            <a:extLst>
              <a:ext uri="{FF2B5EF4-FFF2-40B4-BE49-F238E27FC236}">
                <a16:creationId xmlns:a16="http://schemas.microsoft.com/office/drawing/2014/main" id="{AE34F196-5702-794A-8E69-27A8B7BDDB71}"/>
              </a:ext>
            </a:extLst>
          </p:cNvPr>
          <p:cNvSpPr/>
          <p:nvPr/>
        </p:nvSpPr>
        <p:spPr>
          <a:xfrm>
            <a:off x="983928" y="4018365"/>
            <a:ext cx="7837343" cy="830997"/>
          </a:xfrm>
          <a:prstGeom prst="rect">
            <a:avLst/>
          </a:prstGeom>
        </p:spPr>
        <p:txBody>
          <a:bodyPr wrap="square">
            <a:spAutoFit/>
          </a:bodyPr>
          <a:lstStyle/>
          <a:p>
            <a:r>
              <a:rPr lang="en-US" sz="2400" dirty="0">
                <a:solidFill>
                  <a:srgbClr val="FF0000"/>
                </a:solidFill>
              </a:rPr>
              <a:t>Clustering using the </a:t>
            </a:r>
            <a:r>
              <a:rPr lang="en-US" sz="2400" dirty="0" err="1">
                <a:solidFill>
                  <a:srgbClr val="FF0000"/>
                </a:solidFill>
              </a:rPr>
              <a:t>dis</a:t>
            </a:r>
            <a:r>
              <a:rPr lang="en-US" altLang="zh-CN" sz="2400" dirty="0" err="1">
                <a:solidFill>
                  <a:srgbClr val="FF0000"/>
                </a:solidFill>
              </a:rPr>
              <a:t>t</a:t>
            </a:r>
            <a:r>
              <a:rPr lang="en-US" sz="2400" dirty="0" err="1">
                <a:solidFill>
                  <a:srgbClr val="FF0000"/>
                </a:solidFill>
              </a:rPr>
              <a:t>TOM</a:t>
            </a:r>
            <a:r>
              <a:rPr lang="en-US" sz="2400" dirty="0">
                <a:solidFill>
                  <a:srgbClr val="FF0000"/>
                </a:solidFill>
              </a:rPr>
              <a:t> matrix groups genes sharing many common neighbors</a:t>
            </a:r>
            <a:r>
              <a:rPr lang="zh-CN" altLang="en-US" sz="2400" dirty="0">
                <a:solidFill>
                  <a:srgbClr val="FF0000"/>
                </a:solidFill>
              </a:rPr>
              <a:t> </a:t>
            </a:r>
            <a:r>
              <a:rPr lang="en-US" altLang="zh-CN" sz="2400" dirty="0">
                <a:solidFill>
                  <a:srgbClr val="FF0000"/>
                </a:solidFill>
              </a:rPr>
              <a:t>into</a:t>
            </a:r>
            <a:r>
              <a:rPr lang="zh-CN" altLang="en-US" sz="2400" dirty="0">
                <a:solidFill>
                  <a:srgbClr val="FF0000"/>
                </a:solidFill>
              </a:rPr>
              <a:t> </a:t>
            </a:r>
            <a:r>
              <a:rPr lang="en-US" altLang="zh-CN" sz="2400" dirty="0">
                <a:solidFill>
                  <a:srgbClr val="FF0000"/>
                </a:solidFill>
              </a:rPr>
              <a:t>the</a:t>
            </a:r>
            <a:r>
              <a:rPr lang="zh-CN" altLang="en-US" sz="2400" dirty="0">
                <a:solidFill>
                  <a:srgbClr val="FF0000"/>
                </a:solidFill>
              </a:rPr>
              <a:t> </a:t>
            </a:r>
            <a:r>
              <a:rPr lang="en-US" altLang="zh-CN" sz="2400" dirty="0">
                <a:solidFill>
                  <a:srgbClr val="FF0000"/>
                </a:solidFill>
              </a:rPr>
              <a:t>same</a:t>
            </a:r>
            <a:r>
              <a:rPr lang="zh-CN" altLang="en-US" sz="2400" dirty="0">
                <a:solidFill>
                  <a:srgbClr val="FF0000"/>
                </a:solidFill>
              </a:rPr>
              <a:t> </a:t>
            </a:r>
            <a:r>
              <a:rPr lang="en-US" altLang="zh-CN" sz="2400" dirty="0">
                <a:solidFill>
                  <a:srgbClr val="FF0000"/>
                </a:solidFill>
              </a:rPr>
              <a:t>module</a:t>
            </a:r>
            <a:r>
              <a:rPr lang="en-US" sz="2400" dirty="0">
                <a:solidFill>
                  <a:srgbClr val="FF0000"/>
                </a:solidFill>
              </a:rPr>
              <a:t>.</a:t>
            </a:r>
          </a:p>
        </p:txBody>
      </p:sp>
    </p:spTree>
    <p:extLst>
      <p:ext uri="{BB962C8B-B14F-4D97-AF65-F5344CB8AC3E}">
        <p14:creationId xmlns:p14="http://schemas.microsoft.com/office/powerpoint/2010/main" val="30754104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 calcmode="lin" valueType="num">
                                      <p:cBhvr additive="base">
                                        <p:cTn id="7" dur="500" fill="hold"/>
                                        <p:tgtEl>
                                          <p:spTgt spid="27"/>
                                        </p:tgtEl>
                                        <p:attrNameLst>
                                          <p:attrName>ppt_x</p:attrName>
                                        </p:attrNameLst>
                                      </p:cBhvr>
                                      <p:tavLst>
                                        <p:tav tm="0">
                                          <p:val>
                                            <p:strVal val="#ppt_x"/>
                                          </p:val>
                                        </p:tav>
                                        <p:tav tm="100000">
                                          <p:val>
                                            <p:strVal val="#ppt_x"/>
                                          </p:val>
                                        </p:tav>
                                      </p:tavLst>
                                    </p:anim>
                                    <p:anim calcmode="lin" valueType="num">
                                      <p:cBhvr additive="base">
                                        <p:cTn id="8"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F155003-92FA-5746-8C69-6700F63C9FEE}"/>
              </a:ext>
            </a:extLst>
          </p:cNvPr>
          <p:cNvPicPr>
            <a:picLocks noChangeAspect="1"/>
          </p:cNvPicPr>
          <p:nvPr/>
        </p:nvPicPr>
        <p:blipFill>
          <a:blip r:embed="rId3"/>
          <a:stretch>
            <a:fillRect/>
          </a:stretch>
        </p:blipFill>
        <p:spPr>
          <a:xfrm>
            <a:off x="1791638" y="782886"/>
            <a:ext cx="5338655" cy="4102778"/>
          </a:xfrm>
          <a:prstGeom prst="rect">
            <a:avLst/>
          </a:prstGeom>
        </p:spPr>
      </p:pic>
      <p:sp>
        <p:nvSpPr>
          <p:cNvPr id="5" name="Title 7">
            <a:extLst>
              <a:ext uri="{FF2B5EF4-FFF2-40B4-BE49-F238E27FC236}">
                <a16:creationId xmlns:a16="http://schemas.microsoft.com/office/drawing/2014/main" id="{5C991209-0CE2-2142-AB8D-BFB7DF47EEB3}"/>
              </a:ext>
            </a:extLst>
          </p:cNvPr>
          <p:cNvSpPr txBox="1">
            <a:spLocks/>
          </p:cNvSpPr>
          <p:nvPr/>
        </p:nvSpPr>
        <p:spPr>
          <a:xfrm>
            <a:off x="1680450" y="190797"/>
            <a:ext cx="5882586" cy="651216"/>
          </a:xfrm>
          <a:prstGeom prst="rect">
            <a:avLst/>
          </a:prstGeom>
          <a:noFill/>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3200" dirty="0">
                <a:latin typeface="+mn-lt"/>
                <a:cs typeface="Times New Roman" panose="02020603050405020304" pitchFamily="18" charset="0"/>
              </a:rPr>
              <a:t>Hierarchical</a:t>
            </a:r>
            <a:r>
              <a:rPr lang="zh-CN" altLang="en-US" sz="3200" dirty="0">
                <a:latin typeface="+mn-lt"/>
                <a:cs typeface="Times New Roman" panose="02020603050405020304" pitchFamily="18" charset="0"/>
              </a:rPr>
              <a:t> </a:t>
            </a:r>
            <a:r>
              <a:rPr lang="en-US" altLang="zh-CN" sz="3200" dirty="0">
                <a:latin typeface="+mn-lt"/>
                <a:cs typeface="Times New Roman" panose="02020603050405020304" pitchFamily="18" charset="0"/>
              </a:rPr>
              <a:t>Cluster</a:t>
            </a:r>
            <a:r>
              <a:rPr lang="zh-CN" altLang="en-US" sz="3200" dirty="0">
                <a:latin typeface="+mn-lt"/>
                <a:cs typeface="Times New Roman" panose="02020603050405020304" pitchFamily="18" charset="0"/>
              </a:rPr>
              <a:t> </a:t>
            </a:r>
            <a:r>
              <a:rPr lang="en-US" altLang="zh-CN" sz="3200" dirty="0">
                <a:latin typeface="+mn-lt"/>
                <a:cs typeface="Times New Roman" panose="02020603050405020304" pitchFamily="18" charset="0"/>
              </a:rPr>
              <a:t>Dendrogram</a:t>
            </a:r>
            <a:endParaRPr lang="en-US" sz="3200" dirty="0">
              <a:latin typeface="+mn-lt"/>
              <a:cs typeface="Times New Roman" panose="02020603050405020304" pitchFamily="18" charset="0"/>
            </a:endParaRPr>
          </a:p>
        </p:txBody>
      </p:sp>
      <p:sp>
        <p:nvSpPr>
          <p:cNvPr id="6" name="Title 7">
            <a:extLst>
              <a:ext uri="{FF2B5EF4-FFF2-40B4-BE49-F238E27FC236}">
                <a16:creationId xmlns:a16="http://schemas.microsoft.com/office/drawing/2014/main" id="{DE4C65BF-2867-8847-A798-D092820B2D4B}"/>
              </a:ext>
            </a:extLst>
          </p:cNvPr>
          <p:cNvSpPr txBox="1">
            <a:spLocks/>
          </p:cNvSpPr>
          <p:nvPr/>
        </p:nvSpPr>
        <p:spPr>
          <a:xfrm>
            <a:off x="897542" y="4274550"/>
            <a:ext cx="1458235" cy="369814"/>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1600" dirty="0">
                <a:latin typeface="Arial" panose="020B0604020202020204" pitchFamily="34" charset="0"/>
                <a:cs typeface="Arial" panose="020B0604020202020204" pitchFamily="34" charset="0"/>
              </a:rPr>
              <a:t>Module</a:t>
            </a:r>
            <a:r>
              <a:rPr lang="zh-CN" altLang="en-US" sz="1600" dirty="0">
                <a:latin typeface="Arial" panose="020B0604020202020204" pitchFamily="34" charset="0"/>
                <a:cs typeface="Arial" panose="020B0604020202020204" pitchFamily="34" charset="0"/>
              </a:rPr>
              <a:t> </a:t>
            </a:r>
            <a:r>
              <a:rPr lang="en-US" altLang="zh-CN" sz="1600" dirty="0">
                <a:latin typeface="Arial" panose="020B0604020202020204" pitchFamily="34" charset="0"/>
                <a:cs typeface="Arial" panose="020B0604020202020204" pitchFamily="34" charset="0"/>
              </a:rPr>
              <a:t>colors</a:t>
            </a:r>
            <a:endParaRPr lang="en-US" sz="1600" dirty="0">
              <a:latin typeface="Arial" panose="020B0604020202020204" pitchFamily="34" charset="0"/>
              <a:cs typeface="Arial" panose="020B0604020202020204" pitchFamily="34" charset="0"/>
            </a:endParaRPr>
          </a:p>
        </p:txBody>
      </p:sp>
      <p:sp>
        <p:nvSpPr>
          <p:cNvPr id="7" name="Title 7">
            <a:extLst>
              <a:ext uri="{FF2B5EF4-FFF2-40B4-BE49-F238E27FC236}">
                <a16:creationId xmlns:a16="http://schemas.microsoft.com/office/drawing/2014/main" id="{3F0AB019-207B-E34B-AF68-B4E085C54C3A}"/>
              </a:ext>
            </a:extLst>
          </p:cNvPr>
          <p:cNvSpPr txBox="1">
            <a:spLocks/>
          </p:cNvSpPr>
          <p:nvPr/>
        </p:nvSpPr>
        <p:spPr>
          <a:xfrm rot="16200000">
            <a:off x="1064542" y="2435240"/>
            <a:ext cx="1458235" cy="369814"/>
          </a:xfrm>
          <a:prstGeom prst="rect">
            <a:avLst/>
          </a:prstGeom>
          <a:solidFill>
            <a:schemeClr val="bg1"/>
          </a:solidFill>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600" dirty="0" err="1">
                <a:latin typeface="Arial" panose="020B0604020202020204" pitchFamily="34" charset="0"/>
                <a:cs typeface="Arial" panose="020B0604020202020204" pitchFamily="34" charset="0"/>
              </a:rPr>
              <a:t>distTOM</a:t>
            </a:r>
            <a:endParaRPr lang="en-US"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906742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7">
            <a:extLst>
              <a:ext uri="{FF2B5EF4-FFF2-40B4-BE49-F238E27FC236}">
                <a16:creationId xmlns:a16="http://schemas.microsoft.com/office/drawing/2014/main" id="{812EAFAB-63F2-DB45-8120-14FC088B36A6}"/>
              </a:ext>
            </a:extLst>
          </p:cNvPr>
          <p:cNvSpPr txBox="1">
            <a:spLocks/>
          </p:cNvSpPr>
          <p:nvPr/>
        </p:nvSpPr>
        <p:spPr>
          <a:xfrm>
            <a:off x="1032733" y="95328"/>
            <a:ext cx="7110805" cy="76528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3200" dirty="0">
                <a:latin typeface="+mn-lt"/>
                <a:cs typeface="Times New Roman" panose="02020603050405020304" pitchFamily="18" charset="0"/>
              </a:rPr>
              <a:t>Visualization</a:t>
            </a:r>
            <a:r>
              <a:rPr lang="zh-CN" altLang="en-US" sz="3200" dirty="0">
                <a:latin typeface="+mn-lt"/>
                <a:cs typeface="Times New Roman" panose="02020603050405020304" pitchFamily="18" charset="0"/>
              </a:rPr>
              <a:t> </a:t>
            </a:r>
            <a:r>
              <a:rPr lang="en-US" altLang="zh-CN" sz="3200" dirty="0">
                <a:latin typeface="+mn-lt"/>
                <a:cs typeface="Times New Roman" panose="02020603050405020304" pitchFamily="18" charset="0"/>
              </a:rPr>
              <a:t>of</a:t>
            </a:r>
            <a:r>
              <a:rPr lang="zh-CN" altLang="en-US" sz="3200" dirty="0">
                <a:latin typeface="+mn-lt"/>
                <a:cs typeface="Times New Roman" panose="02020603050405020304" pitchFamily="18" charset="0"/>
              </a:rPr>
              <a:t> </a:t>
            </a:r>
            <a:r>
              <a:rPr lang="en-US" altLang="zh-CN" sz="3200" dirty="0">
                <a:latin typeface="+mn-lt"/>
                <a:cs typeface="Times New Roman" panose="02020603050405020304" pitchFamily="18" charset="0"/>
              </a:rPr>
              <a:t>Co-expression</a:t>
            </a:r>
            <a:r>
              <a:rPr lang="zh-CN" altLang="en-US" sz="3200" dirty="0">
                <a:latin typeface="+mn-lt"/>
                <a:cs typeface="Times New Roman" panose="02020603050405020304" pitchFamily="18" charset="0"/>
              </a:rPr>
              <a:t> </a:t>
            </a:r>
            <a:r>
              <a:rPr lang="en-US" altLang="zh-CN" sz="3200" dirty="0">
                <a:latin typeface="+mn-lt"/>
                <a:cs typeface="Times New Roman" panose="02020603050405020304" pitchFamily="18" charset="0"/>
              </a:rPr>
              <a:t>network</a:t>
            </a:r>
            <a:endParaRPr lang="en-US" sz="3200" dirty="0">
              <a:latin typeface="+mn-lt"/>
            </a:endParaRPr>
          </a:p>
        </p:txBody>
      </p:sp>
      <p:sp>
        <p:nvSpPr>
          <p:cNvPr id="10" name="Rectangle 9">
            <a:extLst>
              <a:ext uri="{FF2B5EF4-FFF2-40B4-BE49-F238E27FC236}">
                <a16:creationId xmlns:a16="http://schemas.microsoft.com/office/drawing/2014/main" id="{EB17DD9E-FBEC-BF4A-BA47-B11BB057AF7C}"/>
              </a:ext>
            </a:extLst>
          </p:cNvPr>
          <p:cNvSpPr/>
          <p:nvPr/>
        </p:nvSpPr>
        <p:spPr>
          <a:xfrm>
            <a:off x="2573419" y="4360704"/>
            <a:ext cx="4296293" cy="338554"/>
          </a:xfrm>
          <a:prstGeom prst="rect">
            <a:avLst/>
          </a:prstGeom>
        </p:spPr>
        <p:txBody>
          <a:bodyPr wrap="square">
            <a:spAutoFit/>
          </a:bodyPr>
          <a:lstStyle/>
          <a:p>
            <a:pPr algn="ctr"/>
            <a:r>
              <a:rPr lang="en-US" altLang="zh-CN" sz="1600" b="1" dirty="0" err="1">
                <a:latin typeface="Times New Roman" panose="02020603050405020304" pitchFamily="18" charset="0"/>
                <a:cs typeface="Times New Roman" panose="02020603050405020304" pitchFamily="18" charset="0"/>
              </a:rPr>
              <a:t>Cytoscape</a:t>
            </a:r>
            <a:r>
              <a:rPr lang="zh-CN" altLang="en-US" sz="1600" dirty="0">
                <a:latin typeface="Times New Roman" panose="02020603050405020304" pitchFamily="18" charset="0"/>
                <a:cs typeface="Times New Roman" panose="02020603050405020304" pitchFamily="18" charset="0"/>
              </a:rPr>
              <a:t> </a:t>
            </a:r>
            <a:r>
              <a:rPr lang="en-US" altLang="zh-C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https://</a:t>
            </a:r>
            <a:r>
              <a:rPr lang="en-US" sz="1600" dirty="0" err="1">
                <a:latin typeface="Times New Roman" panose="02020603050405020304" pitchFamily="18" charset="0"/>
                <a:cs typeface="Times New Roman" panose="02020603050405020304" pitchFamily="18" charset="0"/>
              </a:rPr>
              <a:t>cytoscape.org</a:t>
            </a:r>
            <a:r>
              <a:rPr lang="en-US" altLang="zh-CN" sz="1600" dirty="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1E112378-F719-844E-9B22-A69DC74ACA50}"/>
              </a:ext>
            </a:extLst>
          </p:cNvPr>
          <p:cNvSpPr/>
          <p:nvPr/>
        </p:nvSpPr>
        <p:spPr>
          <a:xfrm>
            <a:off x="2573419" y="4666586"/>
            <a:ext cx="4296293" cy="338554"/>
          </a:xfrm>
          <a:prstGeom prst="rect">
            <a:avLst/>
          </a:prstGeom>
        </p:spPr>
        <p:txBody>
          <a:bodyPr wrap="square">
            <a:spAutoFit/>
          </a:bodyPr>
          <a:lstStyle/>
          <a:p>
            <a:pPr algn="ctr"/>
            <a:r>
              <a:rPr lang="en-US" altLang="zh-CN" sz="1600" b="1" dirty="0">
                <a:latin typeface="Times New Roman" panose="02020603050405020304" pitchFamily="18" charset="0"/>
                <a:cs typeface="Times New Roman" panose="02020603050405020304" pitchFamily="18" charset="0"/>
              </a:rPr>
              <a:t>Gephi</a:t>
            </a:r>
            <a:r>
              <a:rPr lang="zh-CN" altLang="en-US" sz="1600" dirty="0">
                <a:latin typeface="Times New Roman" panose="02020603050405020304" pitchFamily="18" charset="0"/>
                <a:cs typeface="Times New Roman" panose="02020603050405020304" pitchFamily="18" charset="0"/>
              </a:rPr>
              <a:t> </a:t>
            </a:r>
            <a:r>
              <a:rPr lang="en-US" altLang="zh-CN" sz="1600" dirty="0">
                <a:latin typeface="Times New Roman" panose="02020603050405020304" pitchFamily="18" charset="0"/>
                <a:cs typeface="Times New Roman" panose="02020603050405020304" pitchFamily="18" charset="0"/>
              </a:rPr>
              <a:t>(</a:t>
            </a:r>
            <a:r>
              <a:rPr lang="en-US" sz="1600" dirty="0">
                <a:latin typeface="Times New Roman" panose="02020603050405020304" pitchFamily="18" charset="0"/>
                <a:cs typeface="Times New Roman" panose="02020603050405020304" pitchFamily="18" charset="0"/>
              </a:rPr>
              <a:t>https://</a:t>
            </a:r>
            <a:r>
              <a:rPr lang="en-US" sz="1600" dirty="0" err="1">
                <a:latin typeface="Times New Roman" panose="02020603050405020304" pitchFamily="18" charset="0"/>
                <a:cs typeface="Times New Roman" panose="02020603050405020304" pitchFamily="18" charset="0"/>
              </a:rPr>
              <a:t>gephi.org</a:t>
            </a:r>
            <a:r>
              <a:rPr lang="en-US" sz="1600" dirty="0">
                <a:latin typeface="Times New Roman" panose="02020603050405020304" pitchFamily="18" charset="0"/>
                <a:cs typeface="Times New Roman" panose="02020603050405020304" pitchFamily="18" charset="0"/>
              </a:rPr>
              <a:t>/</a:t>
            </a:r>
            <a:r>
              <a:rPr lang="en-US" altLang="zh-CN" sz="1600" dirty="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p:txBody>
      </p:sp>
      <p:pic>
        <p:nvPicPr>
          <p:cNvPr id="2" name="Picture 1">
            <a:extLst>
              <a:ext uri="{FF2B5EF4-FFF2-40B4-BE49-F238E27FC236}">
                <a16:creationId xmlns:a16="http://schemas.microsoft.com/office/drawing/2014/main" id="{56422E0B-1F6B-2A48-6F22-123E1096CE13}"/>
              </a:ext>
            </a:extLst>
          </p:cNvPr>
          <p:cNvPicPr>
            <a:picLocks noChangeAspect="1"/>
          </p:cNvPicPr>
          <p:nvPr/>
        </p:nvPicPr>
        <p:blipFill>
          <a:blip r:embed="rId3"/>
          <a:stretch>
            <a:fillRect/>
          </a:stretch>
        </p:blipFill>
        <p:spPr>
          <a:xfrm>
            <a:off x="2878883" y="741066"/>
            <a:ext cx="3685363" cy="3685363"/>
          </a:xfrm>
          <a:prstGeom prst="rect">
            <a:avLst/>
          </a:prstGeom>
        </p:spPr>
      </p:pic>
    </p:spTree>
    <p:extLst>
      <p:ext uri="{BB962C8B-B14F-4D97-AF65-F5344CB8AC3E}">
        <p14:creationId xmlns:p14="http://schemas.microsoft.com/office/powerpoint/2010/main" val="54001517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0A060A-10C5-8477-6825-A661F8782F8F}"/>
            </a:ext>
          </a:extLst>
        </p:cNvPr>
        <p:cNvGrpSpPr/>
        <p:nvPr/>
      </p:nvGrpSpPr>
      <p:grpSpPr>
        <a:xfrm>
          <a:off x="0" y="0"/>
          <a:ext cx="0" cy="0"/>
          <a:chOff x="0" y="0"/>
          <a:chExt cx="0" cy="0"/>
        </a:xfrm>
      </p:grpSpPr>
      <p:sp>
        <p:nvSpPr>
          <p:cNvPr id="3" name="Title 7">
            <a:extLst>
              <a:ext uri="{FF2B5EF4-FFF2-40B4-BE49-F238E27FC236}">
                <a16:creationId xmlns:a16="http://schemas.microsoft.com/office/drawing/2014/main" id="{77CA7DB8-3280-899F-E011-85BBCF5D5A56}"/>
              </a:ext>
            </a:extLst>
          </p:cNvPr>
          <p:cNvSpPr>
            <a:spLocks noGrp="1"/>
          </p:cNvSpPr>
          <p:nvPr>
            <p:ph type="title"/>
          </p:nvPr>
        </p:nvSpPr>
        <p:spPr>
          <a:xfrm>
            <a:off x="1213468" y="143293"/>
            <a:ext cx="6717061" cy="648128"/>
          </a:xfrm>
        </p:spPr>
        <p:txBody>
          <a:bodyPr>
            <a:normAutofit/>
          </a:bodyPr>
          <a:lstStyle/>
          <a:p>
            <a:pPr algn="ctr"/>
            <a:r>
              <a:rPr lang="en-US" altLang="zh-CN" sz="3200" dirty="0">
                <a:latin typeface="+mn-lt"/>
              </a:rPr>
              <a:t>General</a:t>
            </a:r>
            <a:r>
              <a:rPr lang="zh-CN" altLang="en-US" sz="3200" dirty="0">
                <a:latin typeface="+mn-lt"/>
              </a:rPr>
              <a:t> </a:t>
            </a:r>
            <a:r>
              <a:rPr lang="en-US" altLang="zh-CN" sz="3200" dirty="0">
                <a:latin typeface="+mn-lt"/>
              </a:rPr>
              <a:t>Framework</a:t>
            </a:r>
            <a:r>
              <a:rPr lang="zh-CN" altLang="en-US" sz="3200" dirty="0">
                <a:latin typeface="+mn-lt"/>
              </a:rPr>
              <a:t> </a:t>
            </a:r>
            <a:r>
              <a:rPr lang="en-US" altLang="zh-CN" sz="3200" dirty="0">
                <a:latin typeface="+mn-lt"/>
              </a:rPr>
              <a:t>for</a:t>
            </a:r>
            <a:r>
              <a:rPr lang="zh-CN" altLang="en-US" sz="3200" dirty="0">
                <a:latin typeface="+mn-lt"/>
              </a:rPr>
              <a:t> </a:t>
            </a:r>
            <a:r>
              <a:rPr lang="en-US" altLang="zh-CN" sz="3200" dirty="0">
                <a:latin typeface="+mn-lt"/>
              </a:rPr>
              <a:t>WGCNA</a:t>
            </a:r>
            <a:endParaRPr lang="en-US" sz="3200" dirty="0">
              <a:latin typeface="+mn-lt"/>
            </a:endParaRPr>
          </a:p>
        </p:txBody>
      </p:sp>
      <p:graphicFrame>
        <p:nvGraphicFramePr>
          <p:cNvPr id="7" name="Object 3">
            <a:extLst>
              <a:ext uri="{FF2B5EF4-FFF2-40B4-BE49-F238E27FC236}">
                <a16:creationId xmlns:a16="http://schemas.microsoft.com/office/drawing/2014/main" id="{1F9B309D-69A4-1665-7CA0-6AC36FE54CA8}"/>
              </a:ext>
            </a:extLst>
          </p:cNvPr>
          <p:cNvGraphicFramePr>
            <a:graphicFrameLocks noChangeAspect="1"/>
          </p:cNvGraphicFramePr>
          <p:nvPr/>
        </p:nvGraphicFramePr>
        <p:xfrm>
          <a:off x="5400390" y="2178646"/>
          <a:ext cx="2355717" cy="541544"/>
        </p:xfrm>
        <a:graphic>
          <a:graphicData uri="http://schemas.openxmlformats.org/presentationml/2006/ole">
            <mc:AlternateContent xmlns:mc="http://schemas.openxmlformats.org/markup-compatibility/2006">
              <mc:Choice xmlns:v="urn:schemas-microsoft-com:vml" Requires="v">
                <p:oleObj name="Equation" r:id="rId2" imgW="25450800" imgH="5854700" progId="Equation.DSMT4">
                  <p:embed/>
                </p:oleObj>
              </mc:Choice>
              <mc:Fallback>
                <p:oleObj name="Equation" r:id="rId2" imgW="25450800" imgH="5854700" progId="Equation.DSMT4">
                  <p:embed/>
                  <p:pic>
                    <p:nvPicPr>
                      <p:cNvPr id="7" name="Object 3">
                        <a:extLst>
                          <a:ext uri="{FF2B5EF4-FFF2-40B4-BE49-F238E27FC236}">
                            <a16:creationId xmlns:a16="http://schemas.microsoft.com/office/drawing/2014/main" id="{44625B05-A6EB-7E48-8E75-E952BC3298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00390" y="2178646"/>
                        <a:ext cx="2355717" cy="541544"/>
                      </a:xfrm>
                      <a:prstGeom prst="rect">
                        <a:avLst/>
                      </a:prstGeom>
                      <a:noFill/>
                      <a:ln>
                        <a:noFill/>
                      </a:ln>
                      <a:effectLst/>
                    </p:spPr>
                  </p:pic>
                </p:oleObj>
              </mc:Fallback>
            </mc:AlternateContent>
          </a:graphicData>
        </a:graphic>
      </p:graphicFrame>
      <p:pic>
        <p:nvPicPr>
          <p:cNvPr id="12" name="Picture 11">
            <a:extLst>
              <a:ext uri="{FF2B5EF4-FFF2-40B4-BE49-F238E27FC236}">
                <a16:creationId xmlns:a16="http://schemas.microsoft.com/office/drawing/2014/main" id="{95A01C81-761C-3B82-2339-6233A13CE0A3}"/>
              </a:ext>
            </a:extLst>
          </p:cNvPr>
          <p:cNvPicPr>
            <a:picLocks noChangeAspect="1"/>
          </p:cNvPicPr>
          <p:nvPr/>
        </p:nvPicPr>
        <p:blipFill>
          <a:blip r:embed="rId4"/>
          <a:stretch>
            <a:fillRect/>
          </a:stretch>
        </p:blipFill>
        <p:spPr>
          <a:xfrm>
            <a:off x="6085434" y="2882276"/>
            <a:ext cx="2923501" cy="655268"/>
          </a:xfrm>
          <a:prstGeom prst="rect">
            <a:avLst/>
          </a:prstGeom>
          <a:noFill/>
        </p:spPr>
      </p:pic>
      <mc:AlternateContent xmlns:mc="http://schemas.openxmlformats.org/markup-compatibility/2006" xmlns:a14="http://schemas.microsoft.com/office/drawing/2010/main">
        <mc:Choice Requires="a14">
          <p:sp>
            <p:nvSpPr>
              <p:cNvPr id="6" name="TextBox 5">
                <a:extLst>
                  <a:ext uri="{FF2B5EF4-FFF2-40B4-BE49-F238E27FC236}">
                    <a16:creationId xmlns:a16="http://schemas.microsoft.com/office/drawing/2014/main" id="{BAC0C259-42EF-C5F2-63CF-AB0C160A0191}"/>
                  </a:ext>
                </a:extLst>
              </p:cNvPr>
              <p:cNvSpPr txBox="1"/>
              <p:nvPr/>
            </p:nvSpPr>
            <p:spPr>
              <a:xfrm>
                <a:off x="124307" y="883878"/>
                <a:ext cx="8248797" cy="4051558"/>
              </a:xfrm>
              <a:prstGeom prst="rect">
                <a:avLst/>
              </a:prstGeom>
              <a:noFill/>
            </p:spPr>
            <p:txBody>
              <a:bodyPr wrap="none" rtlCol="0">
                <a:spAutoFit/>
              </a:bodyPr>
              <a:lstStyle/>
              <a:p>
                <a:pPr marL="457200" indent="-457200">
                  <a:buFont typeface="+mj-lt"/>
                  <a:buAutoNum type="arabicPeriod"/>
                </a:pPr>
                <a:r>
                  <a:rPr lang="en-US" altLang="zh-CN" sz="2400" dirty="0">
                    <a:solidFill>
                      <a:schemeClr val="tx1"/>
                    </a:solidFill>
                    <a:cs typeface="Times New Roman" panose="02020603050405020304" pitchFamily="18" charset="0"/>
                  </a:rPr>
                  <a:t>Calculate gene co-expression similarity (Pearson</a:t>
                </a:r>
                <a:r>
                  <a:rPr lang="zh-CN" altLang="en-US" sz="2400" dirty="0">
                    <a:solidFill>
                      <a:schemeClr val="tx1"/>
                    </a:solidFill>
                    <a:cs typeface="Times New Roman" panose="02020603050405020304" pitchFamily="18" charset="0"/>
                  </a:rPr>
                  <a:t> </a:t>
                </a:r>
                <a:r>
                  <a:rPr lang="en-US" altLang="zh-CN" sz="2400" dirty="0">
                    <a:solidFill>
                      <a:schemeClr val="tx1"/>
                    </a:solidFill>
                    <a:cs typeface="Times New Roman" panose="02020603050405020304" pitchFamily="18" charset="0"/>
                  </a:rPr>
                  <a:t>correlation)</a:t>
                </a:r>
              </a:p>
              <a:p>
                <a:pPr marL="457200" indent="-457200">
                  <a:lnSpc>
                    <a:spcPct val="200000"/>
                  </a:lnSpc>
                  <a:buFont typeface="+mj-lt"/>
                  <a:buAutoNum type="arabicPeriod"/>
                </a:pPr>
                <a:r>
                  <a:rPr lang="en-US" altLang="zh-CN" sz="2400" dirty="0">
                    <a:solidFill>
                      <a:schemeClr val="tx1"/>
                    </a:solidFill>
                    <a:cs typeface="Times New Roman" panose="02020603050405020304" pitchFamily="18" charset="0"/>
                  </a:rPr>
                  <a:t>Determine</a:t>
                </a:r>
                <a:r>
                  <a:rPr lang="zh-CN" altLang="en-US" sz="2400" dirty="0">
                    <a:solidFill>
                      <a:schemeClr val="tx1"/>
                    </a:solidFill>
                    <a:cs typeface="Times New Roman" panose="02020603050405020304" pitchFamily="18" charset="0"/>
                  </a:rPr>
                  <a:t> </a:t>
                </a:r>
                <a:r>
                  <a:rPr lang="en-US" altLang="zh-CN" sz="2400" dirty="0">
                    <a:solidFill>
                      <a:schemeClr val="tx1"/>
                    </a:solidFill>
                    <a:cs typeface="Times New Roman" panose="02020603050405020304" pitchFamily="18" charset="0"/>
                  </a:rPr>
                  <a:t>a</a:t>
                </a:r>
                <a:r>
                  <a:rPr lang="zh-CN" altLang="en-US" sz="2400" dirty="0">
                    <a:solidFill>
                      <a:schemeClr val="tx1"/>
                    </a:solidFill>
                    <a:cs typeface="Times New Roman" panose="02020603050405020304" pitchFamily="18" charset="0"/>
                  </a:rPr>
                  <a:t> </a:t>
                </a:r>
                <a:r>
                  <a:rPr lang="en-US" altLang="zh-CN" sz="2400" dirty="0">
                    <a:solidFill>
                      <a:schemeClr val="tx1"/>
                    </a:solidFill>
                    <a:cs typeface="Times New Roman" panose="02020603050405020304" pitchFamily="18" charset="0"/>
                  </a:rPr>
                  <a:t>soft</a:t>
                </a:r>
                <a:r>
                  <a:rPr lang="en-US" sz="2400" dirty="0">
                    <a:solidFill>
                      <a:schemeClr val="tx1"/>
                    </a:solidFill>
                    <a:cs typeface="Times New Roman" panose="02020603050405020304" pitchFamily="18" charset="0"/>
                  </a:rPr>
                  <a:t> thresholding power</a:t>
                </a:r>
                <a:r>
                  <a:rPr lang="zh-CN" altLang="en-US" sz="2400" dirty="0">
                    <a:solidFill>
                      <a:schemeClr val="tx1"/>
                    </a:solidFill>
                    <a:cs typeface="Times New Roman" panose="02020603050405020304" pitchFamily="18" charset="0"/>
                  </a:rPr>
                  <a:t> </a:t>
                </a:r>
                <a:r>
                  <a:rPr lang="en-US" altLang="zh-CN" sz="2400" dirty="0">
                    <a:solidFill>
                      <a:schemeClr val="tx1"/>
                    </a:solidFill>
                    <a:cs typeface="Times New Roman" panose="02020603050405020304" pitchFamily="18" charset="0"/>
                  </a:rPr>
                  <a:t>(</a:t>
                </a:r>
                <a14:m>
                  <m:oMath xmlns:m="http://schemas.openxmlformats.org/officeDocument/2006/math">
                    <m:r>
                      <a:rPr lang="en-US" altLang="zh-CN" sz="240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𝛽</m:t>
                    </m:r>
                  </m:oMath>
                </a14:m>
                <a:r>
                  <a:rPr lang="en-US" altLang="zh-CN" sz="2400" dirty="0">
                    <a:solidFill>
                      <a:schemeClr val="tx1"/>
                    </a:solidFill>
                    <a:cs typeface="Times New Roman" panose="02020603050405020304" pitchFamily="18" charset="0"/>
                  </a:rPr>
                  <a:t>)</a:t>
                </a:r>
                <a:endParaRPr lang="en-US" sz="2400" dirty="0">
                  <a:solidFill>
                    <a:schemeClr val="tx1"/>
                  </a:solidFill>
                  <a:cs typeface="Times New Roman" panose="02020603050405020304" pitchFamily="18" charset="0"/>
                </a:endParaRPr>
              </a:p>
              <a:p>
                <a:pPr marL="457200" indent="-457200">
                  <a:lnSpc>
                    <a:spcPct val="200000"/>
                  </a:lnSpc>
                  <a:buFont typeface="+mj-lt"/>
                  <a:buAutoNum type="arabicPeriod"/>
                </a:pPr>
                <a:r>
                  <a:rPr lang="en-US" altLang="zh-CN" sz="2400" dirty="0">
                    <a:solidFill>
                      <a:schemeClr val="tx1"/>
                    </a:solidFill>
                    <a:cs typeface="Times New Roman" panose="02020603050405020304" pitchFamily="18" charset="0"/>
                  </a:rPr>
                  <a:t>Calculate</a:t>
                </a:r>
                <a:r>
                  <a:rPr lang="zh-CN" altLang="en-US" sz="2400" dirty="0">
                    <a:solidFill>
                      <a:schemeClr val="tx1"/>
                    </a:solidFill>
                    <a:cs typeface="Times New Roman" panose="02020603050405020304" pitchFamily="18" charset="0"/>
                  </a:rPr>
                  <a:t> </a:t>
                </a:r>
                <a:r>
                  <a:rPr lang="en-US" altLang="zh-CN" sz="2400" dirty="0">
                    <a:solidFill>
                      <a:schemeClr val="tx1"/>
                    </a:solidFill>
                    <a:cs typeface="Times New Roman" panose="02020603050405020304" pitchFamily="18" charset="0"/>
                  </a:rPr>
                  <a:t>Adjacency</a:t>
                </a:r>
                <a:r>
                  <a:rPr lang="zh-CN" altLang="en-US" sz="2400" dirty="0">
                    <a:solidFill>
                      <a:schemeClr val="tx1"/>
                    </a:solidFill>
                    <a:cs typeface="Times New Roman" panose="02020603050405020304" pitchFamily="18" charset="0"/>
                  </a:rPr>
                  <a:t> </a:t>
                </a:r>
                <a:r>
                  <a:rPr lang="en-US" altLang="zh-CN" sz="2400" dirty="0">
                    <a:solidFill>
                      <a:schemeClr val="tx1"/>
                    </a:solidFill>
                    <a:cs typeface="Times New Roman" panose="02020603050405020304" pitchFamily="18" charset="0"/>
                  </a:rPr>
                  <a:t>Matrix</a:t>
                </a:r>
                <a:r>
                  <a:rPr lang="zh-CN" altLang="en-US" sz="2400" dirty="0">
                    <a:solidFill>
                      <a:schemeClr val="tx1"/>
                    </a:solidFill>
                    <a:cs typeface="Times New Roman" panose="02020603050405020304" pitchFamily="18" charset="0"/>
                  </a:rPr>
                  <a:t> </a:t>
                </a:r>
                <a:r>
                  <a:rPr lang="en-US" altLang="zh-CN" sz="2400" dirty="0">
                    <a:solidFill>
                      <a:schemeClr val="tx1"/>
                    </a:solidFill>
                    <a:cs typeface="Times New Roman" panose="02020603050405020304" pitchFamily="18" charset="0"/>
                  </a:rPr>
                  <a:t>with</a:t>
                </a:r>
                <a:r>
                  <a:rPr lang="zh-CN" altLang="en-US" sz="2400" dirty="0">
                    <a:solidFill>
                      <a:schemeClr val="tx1"/>
                    </a:solidFill>
                    <a:cs typeface="Times New Roman" panose="02020603050405020304" pitchFamily="18" charset="0"/>
                  </a:rPr>
                  <a:t> </a:t>
                </a:r>
                <a14:m>
                  <m:oMath xmlns:m="http://schemas.openxmlformats.org/officeDocument/2006/math">
                    <m:r>
                      <a:rPr lang="en-US" altLang="zh-CN" sz="2400" i="1" dirty="0" smtClean="0">
                        <a:solidFill>
                          <a:schemeClr val="tx1"/>
                        </a:solidFill>
                        <a:latin typeface="Cambria Math" panose="02040503050406030204" pitchFamily="18" charset="0"/>
                        <a:ea typeface="Cambria Math" panose="02040503050406030204" pitchFamily="18" charset="0"/>
                        <a:cs typeface="Times New Roman" panose="02020603050405020304" pitchFamily="18" charset="0"/>
                      </a:rPr>
                      <m:t>𝛽</m:t>
                    </m:r>
                  </m:oMath>
                </a14:m>
                <a:endParaRPr lang="en-US" sz="2400" i="1" dirty="0">
                  <a:solidFill>
                    <a:schemeClr val="tx1"/>
                  </a:solidFill>
                  <a:cs typeface="Times New Roman" panose="02020603050405020304" pitchFamily="18" charset="0"/>
                </a:endParaRPr>
              </a:p>
              <a:p>
                <a:pPr marL="457200" indent="-457200">
                  <a:lnSpc>
                    <a:spcPct val="200000"/>
                  </a:lnSpc>
                  <a:buFont typeface="+mj-lt"/>
                  <a:buAutoNum type="arabicPeriod"/>
                </a:pPr>
                <a:r>
                  <a:rPr lang="en-US" altLang="zh-CN" sz="2400" dirty="0">
                    <a:solidFill>
                      <a:schemeClr val="tx1"/>
                    </a:solidFill>
                    <a:cs typeface="Times New Roman" panose="02020603050405020304" pitchFamily="18" charset="0"/>
                  </a:rPr>
                  <a:t>Define </a:t>
                </a:r>
                <a:r>
                  <a:rPr lang="en-US" sz="2400" dirty="0"/>
                  <a:t>Topological Overlap Measure (TOM)</a:t>
                </a:r>
                <a:endParaRPr lang="en-US" altLang="zh-CN" sz="2400" dirty="0">
                  <a:solidFill>
                    <a:schemeClr val="tx1"/>
                  </a:solidFill>
                  <a:cs typeface="Times New Roman" panose="02020603050405020304" pitchFamily="18" charset="0"/>
                </a:endParaRPr>
              </a:p>
              <a:p>
                <a:pPr marL="457200" indent="-457200">
                  <a:lnSpc>
                    <a:spcPct val="200000"/>
                  </a:lnSpc>
                  <a:buFont typeface="+mj-lt"/>
                  <a:buAutoNum type="arabicPeriod"/>
                </a:pPr>
                <a:r>
                  <a:rPr lang="en-US" altLang="zh-CN" sz="2400" dirty="0">
                    <a:cs typeface="Times New Roman" panose="02020603050405020304" pitchFamily="18" charset="0"/>
                  </a:rPr>
                  <a:t>Identify network modules (Hierarchical clustering)</a:t>
                </a:r>
                <a:endParaRPr lang="en-US" altLang="zh-CN" sz="2400" dirty="0">
                  <a:solidFill>
                    <a:schemeClr val="tx1"/>
                  </a:solidFill>
                  <a:cs typeface="Times New Roman" panose="02020603050405020304" pitchFamily="18" charset="0"/>
                </a:endParaRPr>
              </a:p>
              <a:p>
                <a:pPr marL="457200" indent="-457200">
                  <a:lnSpc>
                    <a:spcPct val="200000"/>
                  </a:lnSpc>
                  <a:buFont typeface="+mj-lt"/>
                  <a:buAutoNum type="arabicPeriod"/>
                </a:pPr>
                <a:r>
                  <a:rPr lang="en-US" altLang="zh-CN" sz="2400" dirty="0">
                    <a:solidFill>
                      <a:schemeClr val="tx1"/>
                    </a:solidFill>
                    <a:cs typeface="Times New Roman" panose="02020603050405020304" pitchFamily="18" charset="0"/>
                  </a:rPr>
                  <a:t>Visualize</a:t>
                </a:r>
                <a:r>
                  <a:rPr lang="zh-CN" altLang="en-US" sz="2400" dirty="0">
                    <a:solidFill>
                      <a:schemeClr val="tx1"/>
                    </a:solidFill>
                    <a:cs typeface="Times New Roman" panose="02020603050405020304" pitchFamily="18" charset="0"/>
                  </a:rPr>
                  <a:t> </a:t>
                </a:r>
                <a:r>
                  <a:rPr lang="en-US" altLang="zh-CN" sz="2400" dirty="0">
                    <a:cs typeface="Times New Roman" panose="02020603050405020304" pitchFamily="18" charset="0"/>
                  </a:rPr>
                  <a:t>c</a:t>
                </a:r>
                <a:r>
                  <a:rPr lang="en-US" altLang="zh-CN" sz="2400" dirty="0">
                    <a:solidFill>
                      <a:schemeClr val="tx1"/>
                    </a:solidFill>
                    <a:cs typeface="Times New Roman" panose="02020603050405020304" pitchFamily="18" charset="0"/>
                  </a:rPr>
                  <a:t>o-expression</a:t>
                </a:r>
                <a:r>
                  <a:rPr lang="zh-CN" altLang="en-US" sz="2400" dirty="0">
                    <a:solidFill>
                      <a:schemeClr val="tx1"/>
                    </a:solidFill>
                    <a:cs typeface="Times New Roman" panose="02020603050405020304" pitchFamily="18" charset="0"/>
                  </a:rPr>
                  <a:t> </a:t>
                </a:r>
                <a:r>
                  <a:rPr lang="en-US" altLang="zh-CN" sz="2400" dirty="0">
                    <a:solidFill>
                      <a:schemeClr val="tx1"/>
                    </a:solidFill>
                    <a:cs typeface="Times New Roman" panose="02020603050405020304" pitchFamily="18" charset="0"/>
                  </a:rPr>
                  <a:t>networks</a:t>
                </a:r>
                <a:r>
                  <a:rPr lang="zh-CN" altLang="en-US" sz="2400" dirty="0">
                    <a:solidFill>
                      <a:schemeClr val="tx1"/>
                    </a:solidFill>
                    <a:cs typeface="Times New Roman" panose="02020603050405020304" pitchFamily="18" charset="0"/>
                  </a:rPr>
                  <a:t> </a:t>
                </a:r>
                <a:endParaRPr lang="en-US" sz="2400" i="1" dirty="0">
                  <a:solidFill>
                    <a:schemeClr val="tx1"/>
                  </a:solidFill>
                  <a:cs typeface="Times New Roman" panose="02020603050405020304" pitchFamily="18" charset="0"/>
                </a:endParaRPr>
              </a:p>
            </p:txBody>
          </p:sp>
        </mc:Choice>
        <mc:Fallback xmlns="">
          <p:sp>
            <p:nvSpPr>
              <p:cNvPr id="6" name="TextBox 5">
                <a:extLst>
                  <a:ext uri="{FF2B5EF4-FFF2-40B4-BE49-F238E27FC236}">
                    <a16:creationId xmlns:a16="http://schemas.microsoft.com/office/drawing/2014/main" id="{BAC0C259-42EF-C5F2-63CF-AB0C160A0191}"/>
                  </a:ext>
                </a:extLst>
              </p:cNvPr>
              <p:cNvSpPr txBox="1">
                <a:spLocks noRot="1" noChangeAspect="1" noMove="1" noResize="1" noEditPoints="1" noAdjustHandles="1" noChangeArrowheads="1" noChangeShapeType="1" noTextEdit="1"/>
              </p:cNvSpPr>
              <p:nvPr/>
            </p:nvSpPr>
            <p:spPr>
              <a:xfrm>
                <a:off x="124307" y="883878"/>
                <a:ext cx="8248797" cy="4051558"/>
              </a:xfrm>
              <a:prstGeom prst="rect">
                <a:avLst/>
              </a:prstGeom>
              <a:blipFill>
                <a:blip r:embed="rId5"/>
                <a:stretch>
                  <a:fillRect l="-1075" t="-1563" b="-2188"/>
                </a:stretch>
              </a:blipFill>
            </p:spPr>
            <p:txBody>
              <a:bodyPr/>
              <a:lstStyle/>
              <a:p>
                <a:r>
                  <a:rPr lang="en-US">
                    <a:noFill/>
                  </a:rPr>
                  <a:t> </a:t>
                </a:r>
              </a:p>
            </p:txBody>
          </p:sp>
        </mc:Fallback>
      </mc:AlternateContent>
    </p:spTree>
    <p:extLst>
      <p:ext uri="{BB962C8B-B14F-4D97-AF65-F5344CB8AC3E}">
        <p14:creationId xmlns:p14="http://schemas.microsoft.com/office/powerpoint/2010/main" val="17840574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Rectangle 2">
            <a:extLst>
              <a:ext uri="{FF2B5EF4-FFF2-40B4-BE49-F238E27FC236}">
                <a16:creationId xmlns:a16="http://schemas.microsoft.com/office/drawing/2014/main" id="{99B26C90-B2BF-3844-AF6D-31465EF02D12}"/>
              </a:ext>
            </a:extLst>
          </p:cNvPr>
          <p:cNvSpPr>
            <a:spLocks noGrp="1" noChangeArrowheads="1"/>
          </p:cNvSpPr>
          <p:nvPr>
            <p:ph type="title"/>
          </p:nvPr>
        </p:nvSpPr>
        <p:spPr>
          <a:xfrm>
            <a:off x="457200" y="261449"/>
            <a:ext cx="8229600" cy="715962"/>
          </a:xfrm>
        </p:spPr>
        <p:txBody>
          <a:bodyPr/>
          <a:lstStyle/>
          <a:p>
            <a:r>
              <a:rPr lang="en-US" altLang="en-US" sz="4000" dirty="0"/>
              <a:t>Contents</a:t>
            </a:r>
          </a:p>
        </p:txBody>
      </p:sp>
      <p:sp>
        <p:nvSpPr>
          <p:cNvPr id="300035" name="Rectangle 3">
            <a:extLst>
              <a:ext uri="{FF2B5EF4-FFF2-40B4-BE49-F238E27FC236}">
                <a16:creationId xmlns:a16="http://schemas.microsoft.com/office/drawing/2014/main" id="{FBE6F13A-7293-4549-AF3C-BC0AAD8BA154}"/>
              </a:ext>
            </a:extLst>
          </p:cNvPr>
          <p:cNvSpPr>
            <a:spLocks noGrp="1" noChangeArrowheads="1"/>
          </p:cNvSpPr>
          <p:nvPr>
            <p:ph idx="1"/>
          </p:nvPr>
        </p:nvSpPr>
        <p:spPr>
          <a:xfrm>
            <a:off x="457200" y="1424539"/>
            <a:ext cx="8458200" cy="2569946"/>
          </a:xfrm>
        </p:spPr>
        <p:txBody>
          <a:bodyPr>
            <a:noAutofit/>
          </a:bodyPr>
          <a:lstStyle/>
          <a:p>
            <a:pPr>
              <a:lnSpc>
                <a:spcPct val="150000"/>
              </a:lnSpc>
            </a:pPr>
            <a:r>
              <a:rPr lang="en-US" altLang="zh-CN" sz="2800" dirty="0"/>
              <a:t>Introduction</a:t>
            </a:r>
            <a:r>
              <a:rPr lang="zh-CN" altLang="en-US" sz="2800" dirty="0"/>
              <a:t> </a:t>
            </a:r>
            <a:r>
              <a:rPr lang="en-US" altLang="zh-CN" sz="2800" dirty="0"/>
              <a:t>of</a:t>
            </a:r>
            <a:r>
              <a:rPr lang="zh-CN" altLang="en-US" sz="2800" dirty="0"/>
              <a:t> </a:t>
            </a:r>
            <a:r>
              <a:rPr lang="en-US" altLang="zh-CN" sz="2800" dirty="0"/>
              <a:t>gene</a:t>
            </a:r>
            <a:r>
              <a:rPr lang="zh-CN" altLang="en-US" sz="2800" dirty="0"/>
              <a:t> </a:t>
            </a:r>
            <a:r>
              <a:rPr lang="en-US" altLang="zh-CN" sz="2800" dirty="0"/>
              <a:t>co-expression</a:t>
            </a:r>
            <a:r>
              <a:rPr lang="zh-CN" altLang="en-US" sz="2800" dirty="0"/>
              <a:t> </a:t>
            </a:r>
            <a:r>
              <a:rPr lang="en-US" altLang="zh-CN" sz="2800" dirty="0"/>
              <a:t>network</a:t>
            </a:r>
            <a:r>
              <a:rPr lang="zh-CN" altLang="en-US" sz="2800" dirty="0"/>
              <a:t> </a:t>
            </a:r>
            <a:r>
              <a:rPr lang="en-US" altLang="zh-CN" sz="2800" dirty="0"/>
              <a:t>(GCN)</a:t>
            </a:r>
            <a:endParaRPr lang="en-US" altLang="en-US" sz="2800" dirty="0"/>
          </a:p>
          <a:p>
            <a:pPr>
              <a:lnSpc>
                <a:spcPct val="150000"/>
              </a:lnSpc>
            </a:pPr>
            <a:r>
              <a:rPr lang="en-US" sz="2800" dirty="0"/>
              <a:t>Weighted Gene Co-Expression Network Analysis</a:t>
            </a:r>
            <a:endParaRPr lang="en-US" altLang="zh-CN" sz="2800" dirty="0"/>
          </a:p>
        </p:txBody>
      </p:sp>
    </p:spTree>
    <p:extLst>
      <p:ext uri="{BB962C8B-B14F-4D97-AF65-F5344CB8AC3E}">
        <p14:creationId xmlns:p14="http://schemas.microsoft.com/office/powerpoint/2010/main" val="4256746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6B2F2-E924-4049-A658-7F285F38A2E8}"/>
              </a:ext>
            </a:extLst>
          </p:cNvPr>
          <p:cNvSpPr>
            <a:spLocks noGrp="1"/>
          </p:cNvSpPr>
          <p:nvPr>
            <p:ph type="title"/>
          </p:nvPr>
        </p:nvSpPr>
        <p:spPr>
          <a:xfrm>
            <a:off x="1225408" y="118618"/>
            <a:ext cx="7709266" cy="822722"/>
          </a:xfrm>
        </p:spPr>
        <p:txBody>
          <a:bodyPr>
            <a:noAutofit/>
          </a:bodyPr>
          <a:lstStyle/>
          <a:p>
            <a:r>
              <a:rPr lang="en-US" sz="2800" dirty="0"/>
              <a:t>Wax biosynthesis genes are clustered closely in gene co-expression networks (GCNs)</a:t>
            </a:r>
          </a:p>
        </p:txBody>
      </p:sp>
      <p:sp>
        <p:nvSpPr>
          <p:cNvPr id="4" name="Slide Number Placeholder 3">
            <a:extLst>
              <a:ext uri="{FF2B5EF4-FFF2-40B4-BE49-F238E27FC236}">
                <a16:creationId xmlns:a16="http://schemas.microsoft.com/office/drawing/2014/main" id="{77DB1D31-A53E-2345-B81F-0CB3CDFA5D36}"/>
              </a:ext>
            </a:extLst>
          </p:cNvPr>
          <p:cNvSpPr>
            <a:spLocks noGrp="1"/>
          </p:cNvSpPr>
          <p:nvPr>
            <p:ph type="sldNum" sz="quarter" idx="12"/>
          </p:nvPr>
        </p:nvSpPr>
        <p:spPr/>
        <p:txBody>
          <a:bodyPr/>
          <a:lstStyle/>
          <a:p>
            <a:fld id="{FA886FFA-6B8F-6844-B24E-EB860EB0BCD9}" type="slidenum">
              <a:rPr lang="en-US" smtClean="0"/>
              <a:t>3</a:t>
            </a:fld>
            <a:endParaRPr lang="en-US"/>
          </a:p>
        </p:txBody>
      </p:sp>
      <p:pic>
        <p:nvPicPr>
          <p:cNvPr id="8" name="Picture 7">
            <a:extLst>
              <a:ext uri="{FF2B5EF4-FFF2-40B4-BE49-F238E27FC236}">
                <a16:creationId xmlns:a16="http://schemas.microsoft.com/office/drawing/2014/main" id="{F40B3120-2CD3-634A-95F5-3AEAC046F5A7}"/>
              </a:ext>
            </a:extLst>
          </p:cNvPr>
          <p:cNvPicPr>
            <a:picLocks noChangeAspect="1"/>
          </p:cNvPicPr>
          <p:nvPr/>
        </p:nvPicPr>
        <p:blipFill>
          <a:blip r:embed="rId3"/>
          <a:stretch>
            <a:fillRect/>
          </a:stretch>
        </p:blipFill>
        <p:spPr>
          <a:xfrm>
            <a:off x="1213568" y="821082"/>
            <a:ext cx="3509384" cy="3509384"/>
          </a:xfrm>
          <a:prstGeom prst="rect">
            <a:avLst/>
          </a:prstGeom>
        </p:spPr>
      </p:pic>
      <p:pic>
        <p:nvPicPr>
          <p:cNvPr id="9" name="Picture 8" descr="A picture containing graphical user interface&#10;&#10;Description automatically generated">
            <a:extLst>
              <a:ext uri="{FF2B5EF4-FFF2-40B4-BE49-F238E27FC236}">
                <a16:creationId xmlns:a16="http://schemas.microsoft.com/office/drawing/2014/main" id="{464443AE-95F5-F348-92A5-FF683FCB2732}"/>
              </a:ext>
            </a:extLst>
          </p:cNvPr>
          <p:cNvPicPr>
            <a:picLocks noChangeAspect="1"/>
          </p:cNvPicPr>
          <p:nvPr/>
        </p:nvPicPr>
        <p:blipFill>
          <a:blip r:embed="rId4"/>
          <a:stretch>
            <a:fillRect/>
          </a:stretch>
        </p:blipFill>
        <p:spPr>
          <a:xfrm>
            <a:off x="5291810" y="941339"/>
            <a:ext cx="2860787" cy="3700087"/>
          </a:xfrm>
          <a:prstGeom prst="rect">
            <a:avLst/>
          </a:prstGeom>
        </p:spPr>
      </p:pic>
      <p:sp>
        <p:nvSpPr>
          <p:cNvPr id="11" name="Rectangle 10">
            <a:extLst>
              <a:ext uri="{FF2B5EF4-FFF2-40B4-BE49-F238E27FC236}">
                <a16:creationId xmlns:a16="http://schemas.microsoft.com/office/drawing/2014/main" id="{9D312BD7-2011-5F40-8816-76AB6FA01205}"/>
              </a:ext>
            </a:extLst>
          </p:cNvPr>
          <p:cNvSpPr/>
          <p:nvPr/>
        </p:nvSpPr>
        <p:spPr>
          <a:xfrm>
            <a:off x="459866" y="4180180"/>
            <a:ext cx="5016788" cy="830997"/>
          </a:xfrm>
          <a:prstGeom prst="rect">
            <a:avLst/>
          </a:prstGeom>
        </p:spPr>
        <p:txBody>
          <a:bodyPr wrap="square">
            <a:spAutoFit/>
          </a:bodyPr>
          <a:lstStyle/>
          <a:p>
            <a:r>
              <a:rPr lang="en-US" sz="2400" dirty="0">
                <a:latin typeface="Calibri Light" panose="020F0302020204030204" pitchFamily="34" charset="0"/>
                <a:cs typeface="Calibri Light" panose="020F0302020204030204" pitchFamily="34" charset="0"/>
              </a:rPr>
              <a:t>GCNs were built using publicly available maize RNA-seq datasets (N=739)</a:t>
            </a:r>
          </a:p>
        </p:txBody>
      </p:sp>
      <p:sp>
        <p:nvSpPr>
          <p:cNvPr id="3" name="Oval 2">
            <a:extLst>
              <a:ext uri="{FF2B5EF4-FFF2-40B4-BE49-F238E27FC236}">
                <a16:creationId xmlns:a16="http://schemas.microsoft.com/office/drawing/2014/main" id="{CC7AC679-111D-2DD6-C175-9EE0C8ED6219}"/>
              </a:ext>
            </a:extLst>
          </p:cNvPr>
          <p:cNvSpPr/>
          <p:nvPr/>
        </p:nvSpPr>
        <p:spPr>
          <a:xfrm>
            <a:off x="6601622" y="3073736"/>
            <a:ext cx="472698" cy="232476"/>
          </a:xfrm>
          <a:prstGeom prst="ellipse">
            <a:avLst/>
          </a:prstGeom>
          <a:noFill/>
          <a:ln w="38100">
            <a:solidFill>
              <a:srgbClr val="FF0000"/>
            </a:solidFill>
          </a:ln>
          <a:effectLst/>
          <a:scene3d>
            <a:camera prst="orthographicFront">
              <a:rot lat="19799996" lon="0" rev="18900000"/>
            </a:camera>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24">
            <a:extLst>
              <a:ext uri="{FF2B5EF4-FFF2-40B4-BE49-F238E27FC236}">
                <a16:creationId xmlns:a16="http://schemas.microsoft.com/office/drawing/2014/main" id="{F4711432-9F45-477E-630E-E8D1DD8B46E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9326" y="42603"/>
            <a:ext cx="898737" cy="89873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36A9156-D917-560B-0CA8-F0EB282CE986}"/>
              </a:ext>
            </a:extLst>
          </p:cNvPr>
          <p:cNvSpPr txBox="1"/>
          <p:nvPr/>
        </p:nvSpPr>
        <p:spPr>
          <a:xfrm>
            <a:off x="103821" y="941340"/>
            <a:ext cx="1088760" cy="369332"/>
          </a:xfrm>
          <a:prstGeom prst="rect">
            <a:avLst/>
          </a:prstGeom>
          <a:noFill/>
        </p:spPr>
        <p:txBody>
          <a:bodyPr wrap="none" rtlCol="0">
            <a:spAutoFit/>
          </a:bodyPr>
          <a:lstStyle/>
          <a:p>
            <a:pPr algn="ctr"/>
            <a:r>
              <a:rPr lang="en-US" dirty="0">
                <a:latin typeface="Calibri Light" panose="020F0302020204030204" pitchFamily="34" charset="0"/>
                <a:cs typeface="Calibri Light" panose="020F0302020204030204" pitchFamily="34" charset="0"/>
              </a:rPr>
              <a:t>Cheng He</a:t>
            </a:r>
          </a:p>
        </p:txBody>
      </p:sp>
    </p:spTree>
    <p:extLst>
      <p:ext uri="{BB962C8B-B14F-4D97-AF65-F5344CB8AC3E}">
        <p14:creationId xmlns:p14="http://schemas.microsoft.com/office/powerpoint/2010/main" val="3719231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72710856-676A-8944-86CB-CF57615BC94A}"/>
              </a:ext>
            </a:extLst>
          </p:cNvPr>
          <p:cNvSpPr>
            <a:spLocks noGrp="1" noChangeArrowheads="1"/>
          </p:cNvSpPr>
          <p:nvPr>
            <p:ph type="title"/>
          </p:nvPr>
        </p:nvSpPr>
        <p:spPr>
          <a:xfrm>
            <a:off x="647974" y="162112"/>
            <a:ext cx="7848051" cy="739650"/>
          </a:xfrm>
        </p:spPr>
        <p:txBody>
          <a:bodyPr>
            <a:normAutofit/>
          </a:bodyPr>
          <a:lstStyle/>
          <a:p>
            <a:pPr algn="ctr"/>
            <a:r>
              <a:rPr lang="en-US" altLang="zh-CN" sz="3200" dirty="0">
                <a:latin typeface="+mn-lt"/>
              </a:rPr>
              <a:t>Gene</a:t>
            </a:r>
            <a:r>
              <a:rPr lang="zh-CN" altLang="en-US" sz="3200" dirty="0">
                <a:latin typeface="+mn-lt"/>
              </a:rPr>
              <a:t> </a:t>
            </a:r>
            <a:r>
              <a:rPr lang="en-US" altLang="zh-CN" sz="3200" dirty="0">
                <a:latin typeface="+mn-lt"/>
              </a:rPr>
              <a:t>co-expression</a:t>
            </a:r>
            <a:r>
              <a:rPr lang="zh-CN" altLang="en-US" sz="3200" dirty="0">
                <a:latin typeface="+mn-lt"/>
              </a:rPr>
              <a:t> </a:t>
            </a:r>
            <a:r>
              <a:rPr lang="en-US" altLang="zh-CN" sz="3200" dirty="0">
                <a:latin typeface="+mn-lt"/>
              </a:rPr>
              <a:t>network (GCN)</a:t>
            </a:r>
            <a:endParaRPr lang="en-US" altLang="en-US" sz="3200" dirty="0">
              <a:latin typeface="+mn-lt"/>
            </a:endParaRPr>
          </a:p>
        </p:txBody>
      </p:sp>
      <p:graphicFrame>
        <p:nvGraphicFramePr>
          <p:cNvPr id="7" name="Table 6">
            <a:extLst>
              <a:ext uri="{FF2B5EF4-FFF2-40B4-BE49-F238E27FC236}">
                <a16:creationId xmlns:a16="http://schemas.microsoft.com/office/drawing/2014/main" id="{CEE83191-5497-854B-92FB-1CB52A0AB980}"/>
              </a:ext>
            </a:extLst>
          </p:cNvPr>
          <p:cNvGraphicFramePr>
            <a:graphicFrameLocks noGrp="1"/>
          </p:cNvGraphicFramePr>
          <p:nvPr>
            <p:extLst>
              <p:ext uri="{D42A27DB-BD31-4B8C-83A1-F6EECF244321}">
                <p14:modId xmlns:p14="http://schemas.microsoft.com/office/powerpoint/2010/main" val="3479026118"/>
              </p:ext>
            </p:extLst>
          </p:nvPr>
        </p:nvGraphicFramePr>
        <p:xfrm>
          <a:off x="470368" y="2974453"/>
          <a:ext cx="2911932" cy="1422400"/>
        </p:xfrm>
        <a:graphic>
          <a:graphicData uri="http://schemas.openxmlformats.org/drawingml/2006/table">
            <a:tbl>
              <a:tblPr/>
              <a:tblGrid>
                <a:gridCol w="727983">
                  <a:extLst>
                    <a:ext uri="{9D8B030D-6E8A-4147-A177-3AD203B41FA5}">
                      <a16:colId xmlns:a16="http://schemas.microsoft.com/office/drawing/2014/main" val="821829026"/>
                    </a:ext>
                  </a:extLst>
                </a:gridCol>
                <a:gridCol w="727983">
                  <a:extLst>
                    <a:ext uri="{9D8B030D-6E8A-4147-A177-3AD203B41FA5}">
                      <a16:colId xmlns:a16="http://schemas.microsoft.com/office/drawing/2014/main" val="4046893710"/>
                    </a:ext>
                  </a:extLst>
                </a:gridCol>
                <a:gridCol w="727983">
                  <a:extLst>
                    <a:ext uri="{9D8B030D-6E8A-4147-A177-3AD203B41FA5}">
                      <a16:colId xmlns:a16="http://schemas.microsoft.com/office/drawing/2014/main" val="2056175813"/>
                    </a:ext>
                  </a:extLst>
                </a:gridCol>
                <a:gridCol w="727983">
                  <a:extLst>
                    <a:ext uri="{9D8B030D-6E8A-4147-A177-3AD203B41FA5}">
                      <a16:colId xmlns:a16="http://schemas.microsoft.com/office/drawing/2014/main" val="2852325890"/>
                    </a:ext>
                  </a:extLst>
                </a:gridCol>
              </a:tblGrid>
              <a:tr h="203200">
                <a:tc>
                  <a:txBody>
                    <a:bodyPr/>
                    <a:lstStyle/>
                    <a:p>
                      <a:pPr algn="ctr" fontAlgn="ctr"/>
                      <a:r>
                        <a:rPr lang="en-US" sz="1200" b="0" i="0" u="none" strike="noStrike">
                          <a:solidFill>
                            <a:srgbClr val="000000"/>
                          </a:solidFill>
                          <a:effectLst/>
                          <a:latin typeface="Calibri" panose="020F0502020204030204" pitchFamily="34" charset="0"/>
                        </a:rPr>
                        <a:t>Gene_ID</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000000"/>
                          </a:solidFill>
                          <a:effectLst/>
                          <a:latin typeface="Calibri" panose="020F0502020204030204" pitchFamily="34" charset="0"/>
                        </a:rPr>
                        <a:t>sample_1</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sample_2</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79674697"/>
                  </a:ext>
                </a:extLst>
              </a:tr>
              <a:tr h="203200">
                <a:tc>
                  <a:txBody>
                    <a:bodyPr/>
                    <a:lstStyle/>
                    <a:p>
                      <a:pPr algn="ctr" fontAlgn="ctr"/>
                      <a:r>
                        <a:rPr lang="en-US" sz="1200" b="0" i="0" u="none" strike="noStrike">
                          <a:solidFill>
                            <a:srgbClr val="000000"/>
                          </a:solidFill>
                          <a:effectLst/>
                          <a:latin typeface="Calibri" panose="020F0502020204030204" pitchFamily="34" charset="0"/>
                        </a:rPr>
                        <a:t>G1</a:t>
                      </a:r>
                    </a:p>
                  </a:txBody>
                  <a:tcPr marL="9525" marR="9525" marT="9525"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1200" b="0" i="0" u="none" strike="noStrike">
                          <a:solidFill>
                            <a:srgbClr val="000000"/>
                          </a:solidFill>
                          <a:effectLst/>
                          <a:latin typeface="Calibri" panose="020F0502020204030204" pitchFamily="34" charset="0"/>
                        </a:rPr>
                        <a:t>4</a:t>
                      </a:r>
                    </a:p>
                  </a:txBody>
                  <a:tcPr marL="9525" marR="9525" marT="9525"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1200" b="0" i="0" u="none" strike="noStrike">
                          <a:solidFill>
                            <a:srgbClr val="000000"/>
                          </a:solidFill>
                          <a:effectLst/>
                          <a:latin typeface="Calibri" panose="020F0502020204030204" pitchFamily="34" charset="0"/>
                        </a:rPr>
                        <a:t>2</a:t>
                      </a:r>
                    </a:p>
                  </a:txBody>
                  <a:tcPr marL="9525" marR="9525" marT="9525"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1200" b="0" i="0" u="none" strike="noStrike">
                          <a:solidFill>
                            <a:srgbClr val="000000"/>
                          </a:solidFill>
                          <a:effectLst/>
                          <a:latin typeface="Calibri" panose="020F0502020204030204" pitchFamily="34" charset="0"/>
                        </a:rPr>
                        <a:t>xx</a:t>
                      </a:r>
                    </a:p>
                  </a:txBody>
                  <a:tcPr marL="9525" marR="9525" marT="9525" marB="0" anchor="ctr">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797996312"/>
                  </a:ext>
                </a:extLst>
              </a:tr>
              <a:tr h="203200">
                <a:tc>
                  <a:txBody>
                    <a:bodyPr/>
                    <a:lstStyle/>
                    <a:p>
                      <a:pPr algn="ctr" fontAlgn="ctr"/>
                      <a:r>
                        <a:rPr lang="en-US" sz="1200" b="0" i="0" u="none" strike="noStrike">
                          <a:solidFill>
                            <a:srgbClr val="000000"/>
                          </a:solidFill>
                          <a:effectLst/>
                          <a:latin typeface="Calibri" panose="020F0502020204030204" pitchFamily="34" charset="0"/>
                        </a:rPr>
                        <a:t>G2</a:t>
                      </a:r>
                    </a:p>
                  </a:txBody>
                  <a:tcPr marL="9525" marR="9525" marT="9525" marB="0" anchor="ctr">
                    <a:lnL>
                      <a:noFill/>
                    </a:lnL>
                    <a:lnR>
                      <a:noFill/>
                    </a:lnR>
                    <a:lnT>
                      <a:noFill/>
                    </a:lnT>
                    <a:lnB>
                      <a:noFill/>
                    </a:lnB>
                  </a:tcPr>
                </a:tc>
                <a:tc>
                  <a:txBody>
                    <a:bodyPr/>
                    <a:lstStyle/>
                    <a:p>
                      <a:pPr algn="ctr" fontAlgn="ctr"/>
                      <a:r>
                        <a:rPr lang="en-US" sz="1200" b="0" i="0" u="none" strike="noStrike">
                          <a:solidFill>
                            <a:srgbClr val="000000"/>
                          </a:solidFill>
                          <a:effectLst/>
                          <a:latin typeface="Calibri" panose="020F0502020204030204" pitchFamily="34" charset="0"/>
                        </a:rPr>
                        <a:t>0</a:t>
                      </a:r>
                    </a:p>
                  </a:txBody>
                  <a:tcPr marL="9525" marR="9525" marT="9525" marB="0" anchor="ctr">
                    <a:lnL>
                      <a:noFill/>
                    </a:lnL>
                    <a:lnR>
                      <a:noFill/>
                    </a:lnR>
                    <a:lnT>
                      <a:noFill/>
                    </a:lnT>
                    <a:lnB>
                      <a:noFill/>
                    </a:lnB>
                  </a:tcPr>
                </a:tc>
                <a:tc>
                  <a:txBody>
                    <a:bodyPr/>
                    <a:lstStyle/>
                    <a:p>
                      <a:pPr algn="ctr" fontAlgn="ctr"/>
                      <a:r>
                        <a:rPr lang="en-US" sz="1200" b="0" i="0" u="none" strike="noStrike">
                          <a:solidFill>
                            <a:srgbClr val="000000"/>
                          </a:solidFill>
                          <a:effectLst/>
                          <a:latin typeface="Calibri" panose="020F0502020204030204" pitchFamily="34" charset="0"/>
                        </a:rPr>
                        <a:t>3</a:t>
                      </a:r>
                    </a:p>
                  </a:txBody>
                  <a:tcPr marL="9525" marR="9525" marT="9525" marB="0" anchor="ctr">
                    <a:lnL>
                      <a:noFill/>
                    </a:lnL>
                    <a:lnR>
                      <a:noFill/>
                    </a:lnR>
                    <a:lnT>
                      <a:noFill/>
                    </a:lnT>
                    <a:lnB>
                      <a:noFill/>
                    </a:lnB>
                  </a:tcPr>
                </a:tc>
                <a:tc>
                  <a:txBody>
                    <a:bodyPr/>
                    <a:lstStyle/>
                    <a:p>
                      <a:pPr algn="ctr" fontAlgn="ctr"/>
                      <a:r>
                        <a:rPr lang="en-US" sz="1200" b="0" i="0" u="none" strike="noStrike">
                          <a:solidFill>
                            <a:srgbClr val="000000"/>
                          </a:solidFill>
                          <a:effectLst/>
                          <a:latin typeface="Calibri" panose="020F0502020204030204" pitchFamily="34" charset="0"/>
                        </a:rPr>
                        <a:t>xx</a:t>
                      </a:r>
                    </a:p>
                  </a:txBody>
                  <a:tcPr marL="9525" marR="9525" marT="9525" marB="0" anchor="ctr">
                    <a:lnL>
                      <a:noFill/>
                    </a:lnL>
                    <a:lnR>
                      <a:noFill/>
                    </a:lnR>
                    <a:lnT>
                      <a:noFill/>
                    </a:lnT>
                    <a:lnB>
                      <a:noFill/>
                    </a:lnB>
                  </a:tcPr>
                </a:tc>
                <a:extLst>
                  <a:ext uri="{0D108BD9-81ED-4DB2-BD59-A6C34878D82A}">
                    <a16:rowId xmlns:a16="http://schemas.microsoft.com/office/drawing/2014/main" val="3589907457"/>
                  </a:ext>
                </a:extLst>
              </a:tr>
              <a:tr h="203200">
                <a:tc>
                  <a:txBody>
                    <a:bodyPr/>
                    <a:lstStyle/>
                    <a:p>
                      <a:pPr algn="ctr" fontAlgn="ctr"/>
                      <a:r>
                        <a:rPr lang="en-US" sz="1200" b="0" i="0" u="none" strike="noStrike">
                          <a:solidFill>
                            <a:srgbClr val="000000"/>
                          </a:solidFill>
                          <a:effectLst/>
                          <a:latin typeface="Calibri" panose="020F0502020204030204" pitchFamily="34" charset="0"/>
                        </a:rPr>
                        <a:t>G3</a:t>
                      </a:r>
                    </a:p>
                  </a:txBody>
                  <a:tcPr marL="9525" marR="9525" marT="9525" marB="0" anchor="ctr">
                    <a:lnL>
                      <a:noFill/>
                    </a:lnL>
                    <a:lnR>
                      <a:noFill/>
                    </a:lnR>
                    <a:lnT>
                      <a:noFill/>
                    </a:lnT>
                    <a:lnB>
                      <a:noFill/>
                    </a:lnB>
                  </a:tcPr>
                </a:tc>
                <a:tc>
                  <a:txBody>
                    <a:bodyPr/>
                    <a:lstStyle/>
                    <a:p>
                      <a:pPr algn="ctr" fontAlgn="ctr"/>
                      <a:r>
                        <a:rPr lang="en-US" sz="1200" b="0" i="0" u="none" strike="noStrike">
                          <a:solidFill>
                            <a:srgbClr val="000000"/>
                          </a:solidFill>
                          <a:effectLst/>
                          <a:latin typeface="Calibri" panose="020F0502020204030204" pitchFamily="34" charset="0"/>
                        </a:rPr>
                        <a:t>6</a:t>
                      </a:r>
                    </a:p>
                  </a:txBody>
                  <a:tcPr marL="9525" marR="9525" marT="9525" marB="0" anchor="ctr">
                    <a:lnL>
                      <a:noFill/>
                    </a:lnL>
                    <a:lnR>
                      <a:noFill/>
                    </a:lnR>
                    <a:lnT>
                      <a:noFill/>
                    </a:lnT>
                    <a:lnB>
                      <a:noFill/>
                    </a:lnB>
                  </a:tcPr>
                </a:tc>
                <a:tc>
                  <a:txBody>
                    <a:bodyPr/>
                    <a:lstStyle/>
                    <a:p>
                      <a:pPr algn="ctr" fontAlgn="ctr"/>
                      <a:r>
                        <a:rPr lang="en-US" sz="1200" b="0" i="0" u="none" strike="noStrike">
                          <a:solidFill>
                            <a:srgbClr val="000000"/>
                          </a:solidFill>
                          <a:effectLst/>
                          <a:latin typeface="Calibri" panose="020F0502020204030204" pitchFamily="34" charset="0"/>
                        </a:rPr>
                        <a:t>3</a:t>
                      </a:r>
                    </a:p>
                  </a:txBody>
                  <a:tcPr marL="9525" marR="9525" marT="9525" marB="0" anchor="ctr">
                    <a:lnL>
                      <a:noFill/>
                    </a:lnL>
                    <a:lnR>
                      <a:noFill/>
                    </a:lnR>
                    <a:lnT>
                      <a:noFill/>
                    </a:lnT>
                    <a:lnB>
                      <a:noFill/>
                    </a:lnB>
                  </a:tcPr>
                </a:tc>
                <a:tc>
                  <a:txBody>
                    <a:bodyPr/>
                    <a:lstStyle/>
                    <a:p>
                      <a:pPr algn="ctr" fontAlgn="ctr"/>
                      <a:r>
                        <a:rPr lang="en-US" sz="1200" b="0" i="0" u="none" strike="noStrike">
                          <a:solidFill>
                            <a:srgbClr val="000000"/>
                          </a:solidFill>
                          <a:effectLst/>
                          <a:latin typeface="Calibri" panose="020F0502020204030204" pitchFamily="34" charset="0"/>
                        </a:rPr>
                        <a:t>xx</a:t>
                      </a:r>
                    </a:p>
                  </a:txBody>
                  <a:tcPr marL="9525" marR="9525" marT="9525" marB="0" anchor="ctr">
                    <a:lnL>
                      <a:noFill/>
                    </a:lnL>
                    <a:lnR>
                      <a:noFill/>
                    </a:lnR>
                    <a:lnT>
                      <a:noFill/>
                    </a:lnT>
                    <a:lnB>
                      <a:noFill/>
                    </a:lnB>
                  </a:tcPr>
                </a:tc>
                <a:extLst>
                  <a:ext uri="{0D108BD9-81ED-4DB2-BD59-A6C34878D82A}">
                    <a16:rowId xmlns:a16="http://schemas.microsoft.com/office/drawing/2014/main" val="3972724330"/>
                  </a:ext>
                </a:extLst>
              </a:tr>
              <a:tr h="203200">
                <a:tc>
                  <a:txBody>
                    <a:bodyPr/>
                    <a:lstStyle/>
                    <a:p>
                      <a:pPr algn="ctr" fontAlgn="ctr"/>
                      <a:r>
                        <a:rPr lang="en-US" sz="1200" b="0" i="0" u="none" strike="noStrike">
                          <a:solidFill>
                            <a:srgbClr val="000000"/>
                          </a:solidFill>
                          <a:effectLst/>
                          <a:latin typeface="Calibri" panose="020F0502020204030204" pitchFamily="34" charset="0"/>
                        </a:rPr>
                        <a:t>G4</a:t>
                      </a:r>
                    </a:p>
                  </a:txBody>
                  <a:tcPr marL="9525" marR="9525" marT="9525" marB="0" anchor="ctr">
                    <a:lnL>
                      <a:noFill/>
                    </a:lnL>
                    <a:lnR>
                      <a:noFill/>
                    </a:lnR>
                    <a:lnT>
                      <a:noFill/>
                    </a:lnT>
                    <a:lnB>
                      <a:noFill/>
                    </a:lnB>
                  </a:tcPr>
                </a:tc>
                <a:tc>
                  <a:txBody>
                    <a:bodyPr/>
                    <a:lstStyle/>
                    <a:p>
                      <a:pPr algn="ctr" fontAlgn="ctr"/>
                      <a:r>
                        <a:rPr lang="en-US" sz="1200" b="0" i="0" u="none" strike="noStrike">
                          <a:solidFill>
                            <a:srgbClr val="000000"/>
                          </a:solidFill>
                          <a:effectLst/>
                          <a:latin typeface="Calibri" panose="020F0502020204030204" pitchFamily="34" charset="0"/>
                        </a:rPr>
                        <a:t>10</a:t>
                      </a:r>
                    </a:p>
                  </a:txBody>
                  <a:tcPr marL="9525" marR="9525" marT="9525" marB="0" anchor="ctr">
                    <a:lnL>
                      <a:noFill/>
                    </a:lnL>
                    <a:lnR>
                      <a:noFill/>
                    </a:lnR>
                    <a:lnT>
                      <a:noFill/>
                    </a:lnT>
                    <a:lnB>
                      <a:noFill/>
                    </a:lnB>
                  </a:tcPr>
                </a:tc>
                <a:tc>
                  <a:txBody>
                    <a:bodyPr/>
                    <a:lstStyle/>
                    <a:p>
                      <a:pPr algn="ctr" fontAlgn="ctr"/>
                      <a:r>
                        <a:rPr lang="en-US" sz="1200" b="0" i="0" u="none" strike="noStrike">
                          <a:solidFill>
                            <a:srgbClr val="000000"/>
                          </a:solidFill>
                          <a:effectLst/>
                          <a:latin typeface="Calibri" panose="020F0502020204030204" pitchFamily="34" charset="0"/>
                        </a:rPr>
                        <a:t>5</a:t>
                      </a:r>
                    </a:p>
                  </a:txBody>
                  <a:tcPr marL="9525" marR="9525" marT="9525" marB="0" anchor="ctr">
                    <a:lnL>
                      <a:noFill/>
                    </a:lnL>
                    <a:lnR>
                      <a:noFill/>
                    </a:lnR>
                    <a:lnT>
                      <a:noFill/>
                    </a:lnT>
                    <a:lnB>
                      <a:noFill/>
                    </a:lnB>
                  </a:tcPr>
                </a:tc>
                <a:tc>
                  <a:txBody>
                    <a:bodyPr/>
                    <a:lstStyle/>
                    <a:p>
                      <a:pPr algn="ctr" fontAlgn="ctr"/>
                      <a:r>
                        <a:rPr lang="en-US" sz="1200" b="0" i="0" u="none" strike="noStrike">
                          <a:solidFill>
                            <a:srgbClr val="000000"/>
                          </a:solidFill>
                          <a:effectLst/>
                          <a:latin typeface="Calibri" panose="020F0502020204030204" pitchFamily="34" charset="0"/>
                        </a:rPr>
                        <a:t>xx</a:t>
                      </a:r>
                    </a:p>
                  </a:txBody>
                  <a:tcPr marL="9525" marR="9525" marT="9525" marB="0" anchor="ctr">
                    <a:lnL>
                      <a:noFill/>
                    </a:lnL>
                    <a:lnR>
                      <a:noFill/>
                    </a:lnR>
                    <a:lnT>
                      <a:noFill/>
                    </a:lnT>
                    <a:lnB>
                      <a:noFill/>
                    </a:lnB>
                  </a:tcPr>
                </a:tc>
                <a:extLst>
                  <a:ext uri="{0D108BD9-81ED-4DB2-BD59-A6C34878D82A}">
                    <a16:rowId xmlns:a16="http://schemas.microsoft.com/office/drawing/2014/main" val="525722772"/>
                  </a:ext>
                </a:extLst>
              </a:tr>
              <a:tr h="203200">
                <a:tc rowSpan="2">
                  <a:txBody>
                    <a:bodyPr/>
                    <a:lstStyle/>
                    <a:p>
                      <a:pPr algn="ctr" fontAlgn="ctr"/>
                      <a:r>
                        <a:rPr lang="en-US" sz="1200" b="0" i="0" u="none" strike="noStrike">
                          <a:solidFill>
                            <a:srgbClr val="000000"/>
                          </a:solidFill>
                          <a:effectLst/>
                          <a:latin typeface="Calibri" panose="020F0502020204030204" pitchFamily="34" charset="0"/>
                        </a:rPr>
                        <a:t>…...</a:t>
                      </a:r>
                    </a:p>
                  </a:txBody>
                  <a:tcPr marL="9525" marR="9525" marT="9525" marB="0" vert="vert27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xx</a:t>
                      </a:r>
                    </a:p>
                  </a:txBody>
                  <a:tcPr marL="9525" marR="9525" marT="9525" marB="0" anchor="ctr">
                    <a:lnL>
                      <a:noFill/>
                    </a:lnL>
                    <a:lnR>
                      <a:noFill/>
                    </a:lnR>
                    <a:lnT>
                      <a:noFill/>
                    </a:lnT>
                    <a:lnB>
                      <a:noFill/>
                    </a:lnB>
                  </a:tcPr>
                </a:tc>
                <a:tc>
                  <a:txBody>
                    <a:bodyPr/>
                    <a:lstStyle/>
                    <a:p>
                      <a:pPr algn="ctr" fontAlgn="ctr"/>
                      <a:r>
                        <a:rPr lang="en-US" sz="1200" b="0" i="0" u="none" strike="noStrike">
                          <a:solidFill>
                            <a:srgbClr val="000000"/>
                          </a:solidFill>
                          <a:effectLst/>
                          <a:latin typeface="Calibri" panose="020F0502020204030204" pitchFamily="34" charset="0"/>
                        </a:rPr>
                        <a:t>xx</a:t>
                      </a:r>
                    </a:p>
                  </a:txBody>
                  <a:tcPr marL="9525" marR="9525" marT="9525" marB="0" anchor="ctr">
                    <a:lnL>
                      <a:noFill/>
                    </a:lnL>
                    <a:lnR>
                      <a:noFill/>
                    </a:lnR>
                    <a:lnT>
                      <a:noFill/>
                    </a:lnT>
                    <a:lnB>
                      <a:noFill/>
                    </a:lnB>
                  </a:tcPr>
                </a:tc>
                <a:tc>
                  <a:txBody>
                    <a:bodyPr/>
                    <a:lstStyle/>
                    <a:p>
                      <a:pPr algn="ctr" fontAlgn="ctr"/>
                      <a:r>
                        <a:rPr lang="en-US" sz="1200" b="0" i="0" u="none" strike="noStrike">
                          <a:solidFill>
                            <a:srgbClr val="000000"/>
                          </a:solidFill>
                          <a:effectLst/>
                          <a:latin typeface="Calibri" panose="020F0502020204030204" pitchFamily="34" charset="0"/>
                        </a:rPr>
                        <a:t>xx</a:t>
                      </a:r>
                    </a:p>
                  </a:txBody>
                  <a:tcPr marL="9525" marR="9525" marT="9525" marB="0" anchor="ctr">
                    <a:lnL>
                      <a:noFill/>
                    </a:lnL>
                    <a:lnR>
                      <a:noFill/>
                    </a:lnR>
                    <a:lnT>
                      <a:noFill/>
                    </a:lnT>
                    <a:lnB>
                      <a:noFill/>
                    </a:lnB>
                  </a:tcPr>
                </a:tc>
                <a:extLst>
                  <a:ext uri="{0D108BD9-81ED-4DB2-BD59-A6C34878D82A}">
                    <a16:rowId xmlns:a16="http://schemas.microsoft.com/office/drawing/2014/main" val="1885911932"/>
                  </a:ext>
                </a:extLst>
              </a:tr>
              <a:tr h="203200">
                <a:tc vMerge="1">
                  <a:txBody>
                    <a:bodyPr/>
                    <a:lstStyle/>
                    <a:p>
                      <a:endParaRPr lang="en-US"/>
                    </a:p>
                  </a:txBody>
                  <a:tcPr/>
                </a:tc>
                <a:tc>
                  <a:txBody>
                    <a:bodyPr/>
                    <a:lstStyle/>
                    <a:p>
                      <a:pPr algn="ctr" fontAlgn="ctr"/>
                      <a:r>
                        <a:rPr lang="en-US" sz="1200" b="0" i="0" u="none" strike="noStrike">
                          <a:solidFill>
                            <a:srgbClr val="000000"/>
                          </a:solidFill>
                          <a:effectLst/>
                          <a:latin typeface="Calibri" panose="020F0502020204030204" pitchFamily="34" charset="0"/>
                        </a:rPr>
                        <a:t>xx</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a:solidFill>
                            <a:srgbClr val="000000"/>
                          </a:solidFill>
                          <a:effectLst/>
                          <a:latin typeface="Calibri" panose="020F0502020204030204" pitchFamily="34" charset="0"/>
                        </a:rPr>
                        <a:t>xx</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tc>
                  <a:txBody>
                    <a:bodyPr/>
                    <a:lstStyle/>
                    <a:p>
                      <a:pPr algn="ctr" fontAlgn="ctr"/>
                      <a:r>
                        <a:rPr lang="en-US" sz="1200" b="0" i="0" u="none" strike="noStrike" dirty="0">
                          <a:solidFill>
                            <a:srgbClr val="000000"/>
                          </a:solidFill>
                          <a:effectLst/>
                          <a:latin typeface="Calibri" panose="020F0502020204030204" pitchFamily="34" charset="0"/>
                        </a:rPr>
                        <a:t>xx</a:t>
                      </a:r>
                    </a:p>
                  </a:txBody>
                  <a:tcPr marL="9525" marR="9525" marT="9525" marB="0" anchor="ctr">
                    <a:lnL>
                      <a:noFill/>
                    </a:lnL>
                    <a:lnR>
                      <a:noFill/>
                    </a:lnR>
                    <a:lnT>
                      <a:noFill/>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4098944"/>
                  </a:ext>
                </a:extLst>
              </a:tr>
            </a:tbl>
          </a:graphicData>
        </a:graphic>
      </p:graphicFrame>
      <p:sp>
        <p:nvSpPr>
          <p:cNvPr id="8" name="TextBox 7">
            <a:extLst>
              <a:ext uri="{FF2B5EF4-FFF2-40B4-BE49-F238E27FC236}">
                <a16:creationId xmlns:a16="http://schemas.microsoft.com/office/drawing/2014/main" id="{7486F072-F778-974B-AF0F-D814C4627EAE}"/>
              </a:ext>
            </a:extLst>
          </p:cNvPr>
          <p:cNvSpPr txBox="1"/>
          <p:nvPr/>
        </p:nvSpPr>
        <p:spPr>
          <a:xfrm>
            <a:off x="819347" y="2614127"/>
            <a:ext cx="2192203" cy="338554"/>
          </a:xfrm>
          <a:prstGeom prst="rect">
            <a:avLst/>
          </a:prstGeom>
          <a:noFill/>
        </p:spPr>
        <p:txBody>
          <a:bodyPr wrap="none" rtlCol="0">
            <a:spAutoFit/>
          </a:bodyPr>
          <a:lstStyle/>
          <a:p>
            <a:r>
              <a:rPr lang="en-US" altLang="zh-CN" sz="1600" b="1" dirty="0"/>
              <a:t>Gene</a:t>
            </a:r>
            <a:r>
              <a:rPr lang="zh-CN" altLang="en-US" sz="1600" b="1" dirty="0"/>
              <a:t> </a:t>
            </a:r>
            <a:r>
              <a:rPr lang="en-US" altLang="zh-CN" sz="1600" b="1" dirty="0"/>
              <a:t>expression</a:t>
            </a:r>
            <a:r>
              <a:rPr lang="zh-CN" altLang="en-US" sz="1600" b="1" dirty="0"/>
              <a:t> </a:t>
            </a:r>
            <a:r>
              <a:rPr lang="en-US" altLang="zh-CN" sz="1600" b="1" dirty="0"/>
              <a:t>matrix</a:t>
            </a:r>
            <a:endParaRPr lang="en-US" sz="1600" b="1" dirty="0"/>
          </a:p>
        </p:txBody>
      </p:sp>
      <p:pic>
        <p:nvPicPr>
          <p:cNvPr id="10" name="Picture 9">
            <a:extLst>
              <a:ext uri="{FF2B5EF4-FFF2-40B4-BE49-F238E27FC236}">
                <a16:creationId xmlns:a16="http://schemas.microsoft.com/office/drawing/2014/main" id="{206FDE29-BFF5-CF4E-A573-5ADC6F4446E2}"/>
              </a:ext>
            </a:extLst>
          </p:cNvPr>
          <p:cNvPicPr>
            <a:picLocks noChangeAspect="1"/>
          </p:cNvPicPr>
          <p:nvPr/>
        </p:nvPicPr>
        <p:blipFill>
          <a:blip r:embed="rId3"/>
          <a:stretch>
            <a:fillRect/>
          </a:stretch>
        </p:blipFill>
        <p:spPr>
          <a:xfrm>
            <a:off x="5232359" y="2614127"/>
            <a:ext cx="2044216" cy="1879543"/>
          </a:xfrm>
          <a:prstGeom prst="rect">
            <a:avLst/>
          </a:prstGeom>
        </p:spPr>
      </p:pic>
      <p:sp>
        <p:nvSpPr>
          <p:cNvPr id="11" name="TextBox 10">
            <a:extLst>
              <a:ext uri="{FF2B5EF4-FFF2-40B4-BE49-F238E27FC236}">
                <a16:creationId xmlns:a16="http://schemas.microsoft.com/office/drawing/2014/main" id="{2F61728F-7952-5E4E-A74C-8B4103AD9F43}"/>
              </a:ext>
            </a:extLst>
          </p:cNvPr>
          <p:cNvSpPr txBox="1"/>
          <p:nvPr/>
        </p:nvSpPr>
        <p:spPr>
          <a:xfrm>
            <a:off x="5904764" y="3696650"/>
            <a:ext cx="389850" cy="307777"/>
          </a:xfrm>
          <a:prstGeom prst="rect">
            <a:avLst/>
          </a:prstGeom>
          <a:noFill/>
        </p:spPr>
        <p:txBody>
          <a:bodyPr wrap="none" rtlCol="0">
            <a:spAutoFit/>
          </a:bodyPr>
          <a:lstStyle/>
          <a:p>
            <a:r>
              <a:rPr lang="en-US" altLang="zh-CN" sz="1400" dirty="0"/>
              <a:t>G3</a:t>
            </a:r>
            <a:endParaRPr lang="en-US" sz="1400" dirty="0"/>
          </a:p>
        </p:txBody>
      </p:sp>
      <p:sp>
        <p:nvSpPr>
          <p:cNvPr id="12" name="TextBox 11">
            <a:extLst>
              <a:ext uri="{FF2B5EF4-FFF2-40B4-BE49-F238E27FC236}">
                <a16:creationId xmlns:a16="http://schemas.microsoft.com/office/drawing/2014/main" id="{13FFC4E9-226D-164A-B8FE-9ACD1EC0E537}"/>
              </a:ext>
            </a:extLst>
          </p:cNvPr>
          <p:cNvSpPr txBox="1"/>
          <p:nvPr/>
        </p:nvSpPr>
        <p:spPr>
          <a:xfrm>
            <a:off x="5792304" y="2771614"/>
            <a:ext cx="389850" cy="307777"/>
          </a:xfrm>
          <a:prstGeom prst="rect">
            <a:avLst/>
          </a:prstGeom>
          <a:noFill/>
        </p:spPr>
        <p:txBody>
          <a:bodyPr wrap="none" rtlCol="0">
            <a:spAutoFit/>
          </a:bodyPr>
          <a:lstStyle/>
          <a:p>
            <a:r>
              <a:rPr lang="en-US" altLang="zh-CN" sz="1400" dirty="0"/>
              <a:t>G1</a:t>
            </a:r>
            <a:endParaRPr lang="en-US" sz="1400" dirty="0"/>
          </a:p>
        </p:txBody>
      </p:sp>
      <p:sp>
        <p:nvSpPr>
          <p:cNvPr id="13" name="TextBox 12">
            <a:extLst>
              <a:ext uri="{FF2B5EF4-FFF2-40B4-BE49-F238E27FC236}">
                <a16:creationId xmlns:a16="http://schemas.microsoft.com/office/drawing/2014/main" id="{42252485-9BF3-6140-91E7-F26AC3634743}"/>
              </a:ext>
            </a:extLst>
          </p:cNvPr>
          <p:cNvSpPr txBox="1"/>
          <p:nvPr/>
        </p:nvSpPr>
        <p:spPr>
          <a:xfrm>
            <a:off x="6905106" y="3062877"/>
            <a:ext cx="389850" cy="307777"/>
          </a:xfrm>
          <a:prstGeom prst="rect">
            <a:avLst/>
          </a:prstGeom>
          <a:noFill/>
        </p:spPr>
        <p:txBody>
          <a:bodyPr wrap="none" rtlCol="0">
            <a:spAutoFit/>
          </a:bodyPr>
          <a:lstStyle/>
          <a:p>
            <a:r>
              <a:rPr lang="en-US" altLang="zh-CN" sz="1400" dirty="0"/>
              <a:t>G4</a:t>
            </a:r>
            <a:endParaRPr lang="en-US" sz="1400" dirty="0"/>
          </a:p>
        </p:txBody>
      </p:sp>
      <p:sp>
        <p:nvSpPr>
          <p:cNvPr id="14" name="TextBox 13">
            <a:extLst>
              <a:ext uri="{FF2B5EF4-FFF2-40B4-BE49-F238E27FC236}">
                <a16:creationId xmlns:a16="http://schemas.microsoft.com/office/drawing/2014/main" id="{771EFEC8-EF49-5B4A-B7CF-F1C15D35EEE3}"/>
              </a:ext>
            </a:extLst>
          </p:cNvPr>
          <p:cNvSpPr txBox="1"/>
          <p:nvPr/>
        </p:nvSpPr>
        <p:spPr>
          <a:xfrm>
            <a:off x="6183509" y="3361104"/>
            <a:ext cx="389850" cy="307777"/>
          </a:xfrm>
          <a:prstGeom prst="rect">
            <a:avLst/>
          </a:prstGeom>
          <a:noFill/>
        </p:spPr>
        <p:txBody>
          <a:bodyPr wrap="none" rtlCol="0">
            <a:spAutoFit/>
          </a:bodyPr>
          <a:lstStyle/>
          <a:p>
            <a:r>
              <a:rPr lang="en-US" altLang="zh-CN" sz="1400" dirty="0"/>
              <a:t>G2</a:t>
            </a:r>
            <a:endParaRPr lang="en-US" sz="1400" dirty="0"/>
          </a:p>
        </p:txBody>
      </p:sp>
      <p:sp>
        <p:nvSpPr>
          <p:cNvPr id="16" name="Rectangle 15">
            <a:extLst>
              <a:ext uri="{FF2B5EF4-FFF2-40B4-BE49-F238E27FC236}">
                <a16:creationId xmlns:a16="http://schemas.microsoft.com/office/drawing/2014/main" id="{43684696-05C5-EB42-9928-9E6E68862C5F}"/>
              </a:ext>
            </a:extLst>
          </p:cNvPr>
          <p:cNvSpPr/>
          <p:nvPr/>
        </p:nvSpPr>
        <p:spPr>
          <a:xfrm>
            <a:off x="6803116" y="2925503"/>
            <a:ext cx="101990" cy="114047"/>
          </a:xfrm>
          <a:prstGeom prst="rect">
            <a:avLst/>
          </a:prstGeom>
          <a:noFill/>
          <a:ln>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8" name="Straight Connector 17">
            <a:extLst>
              <a:ext uri="{FF2B5EF4-FFF2-40B4-BE49-F238E27FC236}">
                <a16:creationId xmlns:a16="http://schemas.microsoft.com/office/drawing/2014/main" id="{DD73DE44-17D8-8B48-A734-9CF535FDB25D}"/>
              </a:ext>
            </a:extLst>
          </p:cNvPr>
          <p:cNvCxnSpPr>
            <a:cxnSpLocks/>
          </p:cNvCxnSpPr>
          <p:nvPr/>
        </p:nvCxnSpPr>
        <p:spPr>
          <a:xfrm flipV="1">
            <a:off x="6905106" y="2631005"/>
            <a:ext cx="220018" cy="30479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D4B47DC9-2C30-624F-9264-4B5A7CEF8DD8}"/>
              </a:ext>
            </a:extLst>
          </p:cNvPr>
          <p:cNvSpPr txBox="1"/>
          <p:nvPr/>
        </p:nvSpPr>
        <p:spPr>
          <a:xfrm>
            <a:off x="6859656" y="2333164"/>
            <a:ext cx="558166" cy="307777"/>
          </a:xfrm>
          <a:prstGeom prst="rect">
            <a:avLst/>
          </a:prstGeom>
          <a:noFill/>
        </p:spPr>
        <p:txBody>
          <a:bodyPr wrap="none" rtlCol="0">
            <a:spAutoFit/>
          </a:bodyPr>
          <a:lstStyle/>
          <a:p>
            <a:r>
              <a:rPr lang="en-US" altLang="zh-CN" sz="1400" dirty="0"/>
              <a:t>node</a:t>
            </a:r>
            <a:endParaRPr lang="en-US" sz="1400" dirty="0"/>
          </a:p>
        </p:txBody>
      </p:sp>
      <p:cxnSp>
        <p:nvCxnSpPr>
          <p:cNvPr id="21" name="Straight Connector 20">
            <a:extLst>
              <a:ext uri="{FF2B5EF4-FFF2-40B4-BE49-F238E27FC236}">
                <a16:creationId xmlns:a16="http://schemas.microsoft.com/office/drawing/2014/main" id="{0C1A13CE-2C00-BC4D-B335-A1464D8D1A4C}"/>
              </a:ext>
            </a:extLst>
          </p:cNvPr>
          <p:cNvCxnSpPr>
            <a:cxnSpLocks/>
          </p:cNvCxnSpPr>
          <p:nvPr/>
        </p:nvCxnSpPr>
        <p:spPr>
          <a:xfrm flipH="1" flipV="1">
            <a:off x="6512544" y="2604769"/>
            <a:ext cx="121631" cy="43478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57C34708-15D8-7C43-A0D6-148924877B08}"/>
              </a:ext>
            </a:extLst>
          </p:cNvPr>
          <p:cNvSpPr txBox="1"/>
          <p:nvPr/>
        </p:nvSpPr>
        <p:spPr>
          <a:xfrm>
            <a:off x="6215945" y="2323228"/>
            <a:ext cx="542264" cy="307777"/>
          </a:xfrm>
          <a:prstGeom prst="rect">
            <a:avLst/>
          </a:prstGeom>
          <a:noFill/>
        </p:spPr>
        <p:txBody>
          <a:bodyPr wrap="none" rtlCol="0">
            <a:spAutoFit/>
          </a:bodyPr>
          <a:lstStyle/>
          <a:p>
            <a:r>
              <a:rPr lang="en-US" altLang="zh-CN" sz="1400" dirty="0"/>
              <a:t>edge</a:t>
            </a:r>
            <a:endParaRPr lang="en-US" sz="1400" dirty="0"/>
          </a:p>
        </p:txBody>
      </p:sp>
      <p:cxnSp>
        <p:nvCxnSpPr>
          <p:cNvPr id="27" name="Straight Arrow Connector 26">
            <a:extLst>
              <a:ext uri="{FF2B5EF4-FFF2-40B4-BE49-F238E27FC236}">
                <a16:creationId xmlns:a16="http://schemas.microsoft.com/office/drawing/2014/main" id="{C7E02A8C-A5A9-5342-AE21-33C4469171BF}"/>
              </a:ext>
            </a:extLst>
          </p:cNvPr>
          <p:cNvCxnSpPr/>
          <p:nvPr/>
        </p:nvCxnSpPr>
        <p:spPr>
          <a:xfrm>
            <a:off x="3506805" y="3696650"/>
            <a:ext cx="1601049"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AF309542-0F4C-1343-8E8D-D76ABEDC4C30}"/>
              </a:ext>
            </a:extLst>
          </p:cNvPr>
          <p:cNvSpPr txBox="1"/>
          <p:nvPr/>
        </p:nvSpPr>
        <p:spPr>
          <a:xfrm>
            <a:off x="3424625" y="3164294"/>
            <a:ext cx="1756387" cy="523220"/>
          </a:xfrm>
          <a:prstGeom prst="rect">
            <a:avLst/>
          </a:prstGeom>
          <a:noFill/>
        </p:spPr>
        <p:txBody>
          <a:bodyPr wrap="square" rtlCol="0">
            <a:spAutoFit/>
          </a:bodyPr>
          <a:lstStyle/>
          <a:p>
            <a:pPr algn="ctr"/>
            <a:r>
              <a:rPr lang="en-US" altLang="zh-CN" sz="1400" dirty="0"/>
              <a:t>Gene</a:t>
            </a:r>
            <a:r>
              <a:rPr lang="zh-CN" altLang="en-US" sz="1400" dirty="0"/>
              <a:t> </a:t>
            </a:r>
            <a:r>
              <a:rPr lang="en-US" altLang="zh-CN" sz="1400" dirty="0"/>
              <a:t>co-expression</a:t>
            </a:r>
            <a:r>
              <a:rPr lang="zh-CN" altLang="en-US" sz="1400" dirty="0"/>
              <a:t> </a:t>
            </a:r>
            <a:r>
              <a:rPr lang="en-US" altLang="zh-CN" sz="1400" dirty="0"/>
              <a:t>network</a:t>
            </a:r>
            <a:r>
              <a:rPr lang="zh-CN" altLang="en-US" sz="1400" dirty="0"/>
              <a:t> </a:t>
            </a:r>
            <a:r>
              <a:rPr lang="en-US" altLang="zh-CN" sz="1400" dirty="0"/>
              <a:t>analysis</a:t>
            </a:r>
            <a:endParaRPr lang="en-US" sz="1400" dirty="0"/>
          </a:p>
        </p:txBody>
      </p:sp>
      <p:sp>
        <p:nvSpPr>
          <p:cNvPr id="15" name="TextBox 14">
            <a:extLst>
              <a:ext uri="{FF2B5EF4-FFF2-40B4-BE49-F238E27FC236}">
                <a16:creationId xmlns:a16="http://schemas.microsoft.com/office/drawing/2014/main" id="{499C13A4-065D-FD52-00E6-D8624CE1AD03}"/>
              </a:ext>
            </a:extLst>
          </p:cNvPr>
          <p:cNvSpPr txBox="1"/>
          <p:nvPr/>
        </p:nvSpPr>
        <p:spPr>
          <a:xfrm>
            <a:off x="222842" y="1049440"/>
            <a:ext cx="8698313" cy="1200329"/>
          </a:xfrm>
          <a:prstGeom prst="rect">
            <a:avLst/>
          </a:prstGeom>
          <a:noFill/>
        </p:spPr>
        <p:txBody>
          <a:bodyPr wrap="square">
            <a:spAutoFit/>
          </a:bodyPr>
          <a:lstStyle/>
          <a:p>
            <a:pPr marL="342900" indent="-342900">
              <a:buFont typeface="+mj-lt"/>
              <a:buAutoNum type="arabicPeriod"/>
            </a:pPr>
            <a:r>
              <a:rPr lang="en-US" sz="2400" dirty="0"/>
              <a:t>In a GCN, each gene corresponds to a node</a:t>
            </a:r>
          </a:p>
          <a:p>
            <a:pPr marL="342900" indent="-342900">
              <a:buFont typeface="+mj-lt"/>
              <a:buAutoNum type="arabicPeriod"/>
            </a:pPr>
            <a:r>
              <a:rPr lang="en-US" sz="2400" dirty="0"/>
              <a:t>Two genes are connected by an edge if their expression values are sufficiently similar</a:t>
            </a:r>
          </a:p>
        </p:txBody>
      </p:sp>
      <p:sp>
        <p:nvSpPr>
          <p:cNvPr id="2" name="TextBox 1">
            <a:extLst>
              <a:ext uri="{FF2B5EF4-FFF2-40B4-BE49-F238E27FC236}">
                <a16:creationId xmlns:a16="http://schemas.microsoft.com/office/drawing/2014/main" id="{F7CB558E-8BA2-9338-3DAB-4BC490F3E9C9}"/>
              </a:ext>
            </a:extLst>
          </p:cNvPr>
          <p:cNvSpPr txBox="1"/>
          <p:nvPr/>
        </p:nvSpPr>
        <p:spPr>
          <a:xfrm>
            <a:off x="7341652" y="3216765"/>
            <a:ext cx="1386334" cy="707886"/>
          </a:xfrm>
          <a:prstGeom prst="rect">
            <a:avLst/>
          </a:prstGeom>
          <a:noFill/>
        </p:spPr>
        <p:txBody>
          <a:bodyPr wrap="square" rtlCol="0">
            <a:spAutoFit/>
          </a:bodyPr>
          <a:lstStyle/>
          <a:p>
            <a:r>
              <a:rPr lang="en-US" altLang="zh-CN" sz="2000" dirty="0"/>
              <a:t>Undirected</a:t>
            </a:r>
            <a:r>
              <a:rPr lang="zh-CN" altLang="en-US" sz="2000" dirty="0"/>
              <a:t> </a:t>
            </a:r>
            <a:r>
              <a:rPr lang="en-US" altLang="zh-CN" sz="2000" dirty="0"/>
              <a:t>network</a:t>
            </a:r>
            <a:endParaRPr lang="en-US" sz="2000" dirty="0"/>
          </a:p>
        </p:txBody>
      </p:sp>
    </p:spTree>
    <p:extLst>
      <p:ext uri="{BB962C8B-B14F-4D97-AF65-F5344CB8AC3E}">
        <p14:creationId xmlns:p14="http://schemas.microsoft.com/office/powerpoint/2010/main" val="25193655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2">
            <a:extLst>
              <a:ext uri="{FF2B5EF4-FFF2-40B4-BE49-F238E27FC236}">
                <a16:creationId xmlns:a16="http://schemas.microsoft.com/office/drawing/2014/main" id="{E32B0394-8790-464F-8A9A-964A693B9D96}"/>
              </a:ext>
            </a:extLst>
          </p:cNvPr>
          <p:cNvSpPr>
            <a:spLocks noGrp="1" noChangeArrowheads="1"/>
          </p:cNvSpPr>
          <p:nvPr>
            <p:ph type="title"/>
          </p:nvPr>
        </p:nvSpPr>
        <p:spPr>
          <a:xfrm>
            <a:off x="685800" y="162748"/>
            <a:ext cx="7772400" cy="766204"/>
          </a:xfrm>
        </p:spPr>
        <p:txBody>
          <a:bodyPr>
            <a:normAutofit/>
          </a:bodyPr>
          <a:lstStyle/>
          <a:p>
            <a:pPr algn="ctr"/>
            <a:r>
              <a:rPr lang="en-US" altLang="en-US" sz="4000" dirty="0">
                <a:latin typeface="+mn-lt"/>
              </a:rPr>
              <a:t>Weighted and unweighted GCNs</a:t>
            </a:r>
          </a:p>
        </p:txBody>
      </p:sp>
      <p:sp>
        <p:nvSpPr>
          <p:cNvPr id="6" name="Rectangle 5">
            <a:extLst>
              <a:ext uri="{FF2B5EF4-FFF2-40B4-BE49-F238E27FC236}">
                <a16:creationId xmlns:a16="http://schemas.microsoft.com/office/drawing/2014/main" id="{9A0087AE-40FF-484A-9776-18E0FFEC152A}"/>
              </a:ext>
            </a:extLst>
          </p:cNvPr>
          <p:cNvSpPr/>
          <p:nvPr/>
        </p:nvSpPr>
        <p:spPr>
          <a:xfrm>
            <a:off x="1223505" y="2587973"/>
            <a:ext cx="2846645" cy="461665"/>
          </a:xfrm>
          <a:prstGeom prst="rect">
            <a:avLst/>
          </a:prstGeom>
        </p:spPr>
        <p:txBody>
          <a:bodyPr wrap="square">
            <a:spAutoFit/>
          </a:bodyPr>
          <a:lstStyle/>
          <a:p>
            <a:r>
              <a:rPr lang="en-US" altLang="zh-CN" sz="2400" dirty="0">
                <a:latin typeface="Calibri" panose="020F0502020204030204" pitchFamily="34" charset="0"/>
                <a:cs typeface="Calibri" panose="020F0502020204030204" pitchFamily="34" charset="0"/>
              </a:rPr>
              <a:t>Unweighted network</a:t>
            </a:r>
            <a:endParaRPr lang="en-US" sz="2400" dirty="0">
              <a:latin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F3213DAB-547D-C44C-998A-705506C72A3A}"/>
              </a:ext>
            </a:extLst>
          </p:cNvPr>
          <p:cNvSpPr txBox="1"/>
          <p:nvPr/>
        </p:nvSpPr>
        <p:spPr>
          <a:xfrm>
            <a:off x="4632780" y="2571750"/>
            <a:ext cx="4092766" cy="1938992"/>
          </a:xfrm>
          <a:prstGeom prst="rect">
            <a:avLst/>
          </a:prstGeom>
          <a:noFill/>
        </p:spPr>
        <p:txBody>
          <a:bodyPr wrap="square" rtlCol="0">
            <a:spAutoFit/>
          </a:bodyPr>
          <a:lstStyle/>
          <a:p>
            <a:r>
              <a:rPr lang="en-US" altLang="zh-CN" sz="2400" dirty="0">
                <a:cs typeface="Calibri" panose="020F0502020204030204" pitchFamily="34" charset="0"/>
              </a:rPr>
              <a:t>Weighted</a:t>
            </a:r>
            <a:r>
              <a:rPr lang="zh-CN" altLang="en-US" sz="2400" dirty="0">
                <a:cs typeface="Calibri" panose="020F0502020204030204" pitchFamily="34" charset="0"/>
              </a:rPr>
              <a:t> </a:t>
            </a:r>
            <a:r>
              <a:rPr lang="en-US" altLang="zh-CN" sz="2400" dirty="0">
                <a:cs typeface="Calibri" panose="020F0502020204030204" pitchFamily="34" charset="0"/>
              </a:rPr>
              <a:t>network</a:t>
            </a:r>
          </a:p>
          <a:p>
            <a:endParaRPr lang="en-US" altLang="zh-CN" sz="2400" dirty="0">
              <a:cs typeface="Calibri" panose="020F0502020204030204" pitchFamily="34" charset="0"/>
            </a:endParaRPr>
          </a:p>
          <a:p>
            <a:r>
              <a:rPr lang="en-US" altLang="zh-CN" sz="2400" dirty="0">
                <a:cs typeface="Calibri" panose="020F0502020204030204" pitchFamily="34" charset="0"/>
              </a:rPr>
              <a:t>T</a:t>
            </a:r>
            <a:r>
              <a:rPr lang="en-US" altLang="en-US" sz="2400" dirty="0">
                <a:cs typeface="Calibri" panose="020F0502020204030204" pitchFamily="34" charset="0"/>
              </a:rPr>
              <a:t>he </a:t>
            </a:r>
            <a:r>
              <a:rPr lang="en-US" altLang="en-US" sz="2400" b="1" dirty="0">
                <a:solidFill>
                  <a:schemeClr val="accent2">
                    <a:lumMod val="50000"/>
                  </a:schemeClr>
                </a:solidFill>
                <a:cs typeface="Calibri" panose="020F0502020204030204" pitchFamily="34" charset="0"/>
              </a:rPr>
              <a:t>adjacency values </a:t>
            </a:r>
            <a:r>
              <a:rPr lang="en-US" altLang="en-US" sz="2400" dirty="0">
                <a:cs typeface="Calibri" panose="020F0502020204030204" pitchFamily="34" charset="0"/>
              </a:rPr>
              <a:t>provides the connection strengths between gene pairs</a:t>
            </a:r>
            <a:endParaRPr lang="en-US" sz="2400" dirty="0">
              <a:cs typeface="Calibri" panose="020F0502020204030204" pitchFamily="34" charset="0"/>
            </a:endParaRPr>
          </a:p>
        </p:txBody>
      </p:sp>
      <p:sp>
        <p:nvSpPr>
          <p:cNvPr id="4" name="Oval 3">
            <a:extLst>
              <a:ext uri="{FF2B5EF4-FFF2-40B4-BE49-F238E27FC236}">
                <a16:creationId xmlns:a16="http://schemas.microsoft.com/office/drawing/2014/main" id="{9AE7FE77-180C-D622-0763-3208204BB114}"/>
              </a:ext>
            </a:extLst>
          </p:cNvPr>
          <p:cNvSpPr/>
          <p:nvPr/>
        </p:nvSpPr>
        <p:spPr>
          <a:xfrm>
            <a:off x="2101833" y="1787762"/>
            <a:ext cx="125128" cy="12512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A197ABCB-815A-3A61-A042-915CA615091D}"/>
              </a:ext>
            </a:extLst>
          </p:cNvPr>
          <p:cNvSpPr/>
          <p:nvPr/>
        </p:nvSpPr>
        <p:spPr>
          <a:xfrm>
            <a:off x="2396572" y="1534732"/>
            <a:ext cx="125128" cy="12512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DFCAEFCE-23AF-9CB2-1565-ED39087D5AC6}"/>
              </a:ext>
            </a:extLst>
          </p:cNvPr>
          <p:cNvSpPr/>
          <p:nvPr/>
        </p:nvSpPr>
        <p:spPr>
          <a:xfrm>
            <a:off x="2685407" y="1822353"/>
            <a:ext cx="125128" cy="12512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206A21FE-0761-7CED-F308-F3689C3E88D2}"/>
              </a:ext>
            </a:extLst>
          </p:cNvPr>
          <p:cNvCxnSpPr>
            <a:cxnSpLocks/>
            <a:stCxn id="12" idx="5"/>
            <a:endCxn id="13" idx="5"/>
          </p:cNvCxnSpPr>
          <p:nvPr/>
        </p:nvCxnSpPr>
        <p:spPr>
          <a:xfrm>
            <a:off x="2503375" y="1641535"/>
            <a:ext cx="288835" cy="287621"/>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9C044DD-40D8-A344-B21D-4E839A210021}"/>
              </a:ext>
            </a:extLst>
          </p:cNvPr>
          <p:cNvCxnSpPr>
            <a:stCxn id="12" idx="3"/>
            <a:endCxn id="4" idx="7"/>
          </p:cNvCxnSpPr>
          <p:nvPr/>
        </p:nvCxnSpPr>
        <p:spPr>
          <a:xfrm flipH="1">
            <a:off x="2208636" y="1641535"/>
            <a:ext cx="206261" cy="164552"/>
          </a:xfrm>
          <a:prstGeom prst="line">
            <a:avLst/>
          </a:prstGeom>
        </p:spPr>
        <p:style>
          <a:lnRef idx="1">
            <a:schemeClr val="accent1"/>
          </a:lnRef>
          <a:fillRef idx="0">
            <a:schemeClr val="accent1"/>
          </a:fillRef>
          <a:effectRef idx="0">
            <a:schemeClr val="accent1"/>
          </a:effectRef>
          <a:fontRef idx="minor">
            <a:schemeClr val="tx1"/>
          </a:fontRef>
        </p:style>
      </p:cxnSp>
      <p:sp>
        <p:nvSpPr>
          <p:cNvPr id="21" name="Oval 20">
            <a:extLst>
              <a:ext uri="{FF2B5EF4-FFF2-40B4-BE49-F238E27FC236}">
                <a16:creationId xmlns:a16="http://schemas.microsoft.com/office/drawing/2014/main" id="{76F81EC5-1BB3-998C-D7AB-00C5D9525323}"/>
              </a:ext>
            </a:extLst>
          </p:cNvPr>
          <p:cNvSpPr/>
          <p:nvPr/>
        </p:nvSpPr>
        <p:spPr>
          <a:xfrm>
            <a:off x="2226961" y="2133078"/>
            <a:ext cx="125128" cy="12512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2A2D6E24-182A-D3BF-8702-00D96144625D}"/>
              </a:ext>
            </a:extLst>
          </p:cNvPr>
          <p:cNvSpPr/>
          <p:nvPr/>
        </p:nvSpPr>
        <p:spPr>
          <a:xfrm>
            <a:off x="2521700" y="2133422"/>
            <a:ext cx="125128" cy="12512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6FCF029B-A628-6B4C-3884-F5C946BF6031}"/>
              </a:ext>
            </a:extLst>
          </p:cNvPr>
          <p:cNvCxnSpPr>
            <a:stCxn id="21" idx="6"/>
            <a:endCxn id="22" idx="2"/>
          </p:cNvCxnSpPr>
          <p:nvPr/>
        </p:nvCxnSpPr>
        <p:spPr>
          <a:xfrm>
            <a:off x="2352089" y="2195642"/>
            <a:ext cx="169611" cy="344"/>
          </a:xfrm>
          <a:prstGeom prst="line">
            <a:avLst/>
          </a:prstGeom>
        </p:spPr>
        <p:style>
          <a:lnRef idx="1">
            <a:schemeClr val="accent1"/>
          </a:lnRef>
          <a:fillRef idx="0">
            <a:schemeClr val="accent1"/>
          </a:fillRef>
          <a:effectRef idx="0">
            <a:schemeClr val="accent1"/>
          </a:effectRef>
          <a:fontRef idx="minor">
            <a:schemeClr val="tx1"/>
          </a:fontRef>
        </p:style>
      </p:cxnSp>
      <p:sp>
        <p:nvSpPr>
          <p:cNvPr id="25" name="Oval 24">
            <a:extLst>
              <a:ext uri="{FF2B5EF4-FFF2-40B4-BE49-F238E27FC236}">
                <a16:creationId xmlns:a16="http://schemas.microsoft.com/office/drawing/2014/main" id="{B1D18D12-F3D2-37F2-7467-9DA4FD5266E0}"/>
              </a:ext>
            </a:extLst>
          </p:cNvPr>
          <p:cNvSpPr/>
          <p:nvPr/>
        </p:nvSpPr>
        <p:spPr>
          <a:xfrm>
            <a:off x="5751367" y="1834874"/>
            <a:ext cx="125128" cy="12512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5DB8E53B-1B34-FF16-4F3C-F278A2D73C5D}"/>
              </a:ext>
            </a:extLst>
          </p:cNvPr>
          <p:cNvSpPr/>
          <p:nvPr/>
        </p:nvSpPr>
        <p:spPr>
          <a:xfrm>
            <a:off x="5983542" y="1626083"/>
            <a:ext cx="125128" cy="12512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CE368CE7-3835-6A23-D117-B927025B6CDE}"/>
              </a:ext>
            </a:extLst>
          </p:cNvPr>
          <p:cNvSpPr/>
          <p:nvPr/>
        </p:nvSpPr>
        <p:spPr>
          <a:xfrm>
            <a:off x="6233798" y="2039526"/>
            <a:ext cx="125128" cy="12512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E9384879-8341-43FB-AF66-1B04092E29D1}"/>
              </a:ext>
            </a:extLst>
          </p:cNvPr>
          <p:cNvCxnSpPr>
            <a:cxnSpLocks/>
            <a:stCxn id="26" idx="5"/>
            <a:endCxn id="27" idx="5"/>
          </p:cNvCxnSpPr>
          <p:nvPr/>
        </p:nvCxnSpPr>
        <p:spPr>
          <a:xfrm>
            <a:off x="6090345" y="1732886"/>
            <a:ext cx="250256" cy="413443"/>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E6DBD838-ED35-46B5-D1CB-58E1FEF2F17B}"/>
              </a:ext>
            </a:extLst>
          </p:cNvPr>
          <p:cNvCxnSpPr>
            <a:cxnSpLocks/>
            <a:stCxn id="26" idx="3"/>
            <a:endCxn id="25" idx="7"/>
          </p:cNvCxnSpPr>
          <p:nvPr/>
        </p:nvCxnSpPr>
        <p:spPr>
          <a:xfrm flipH="1">
            <a:off x="5858170" y="1732886"/>
            <a:ext cx="143697" cy="120313"/>
          </a:xfrm>
          <a:prstGeom prst="line">
            <a:avLst/>
          </a:prstGeom>
          <a:ln w="38100"/>
        </p:spPr>
        <p:style>
          <a:lnRef idx="1">
            <a:schemeClr val="accent1"/>
          </a:lnRef>
          <a:fillRef idx="0">
            <a:schemeClr val="accent1"/>
          </a:fillRef>
          <a:effectRef idx="0">
            <a:schemeClr val="accent1"/>
          </a:effectRef>
          <a:fontRef idx="minor">
            <a:schemeClr val="tx1"/>
          </a:fontRef>
        </p:style>
      </p:cxnSp>
      <p:sp>
        <p:nvSpPr>
          <p:cNvPr id="30" name="Oval 29">
            <a:extLst>
              <a:ext uri="{FF2B5EF4-FFF2-40B4-BE49-F238E27FC236}">
                <a16:creationId xmlns:a16="http://schemas.microsoft.com/office/drawing/2014/main" id="{A7500236-CFCB-5F16-65D0-1A15009D0F6C}"/>
              </a:ext>
            </a:extLst>
          </p:cNvPr>
          <p:cNvSpPr/>
          <p:nvPr/>
        </p:nvSpPr>
        <p:spPr>
          <a:xfrm>
            <a:off x="5813931" y="2224429"/>
            <a:ext cx="125128" cy="12512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5FC437CA-CA63-0A36-CEB4-2C133E26B464}"/>
              </a:ext>
            </a:extLst>
          </p:cNvPr>
          <p:cNvSpPr/>
          <p:nvPr/>
        </p:nvSpPr>
        <p:spPr>
          <a:xfrm>
            <a:off x="6108670" y="2224773"/>
            <a:ext cx="125128" cy="125128"/>
          </a:xfrm>
          <a:prstGeom prst="ellipse">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Connector 31">
            <a:extLst>
              <a:ext uri="{FF2B5EF4-FFF2-40B4-BE49-F238E27FC236}">
                <a16:creationId xmlns:a16="http://schemas.microsoft.com/office/drawing/2014/main" id="{3C94D52B-D8DC-EBDE-8DF2-B32A51A723B2}"/>
              </a:ext>
            </a:extLst>
          </p:cNvPr>
          <p:cNvCxnSpPr>
            <a:stCxn id="30" idx="6"/>
            <a:endCxn id="31" idx="2"/>
          </p:cNvCxnSpPr>
          <p:nvPr/>
        </p:nvCxnSpPr>
        <p:spPr>
          <a:xfrm>
            <a:off x="5939059" y="2286993"/>
            <a:ext cx="169611" cy="344"/>
          </a:xfrm>
          <a:prstGeom prst="line">
            <a:avLst/>
          </a:prstGeom>
          <a:ln w="571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823823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CE67E1D-3A94-764D-BF55-AC294552F8FC}"/>
              </a:ext>
            </a:extLst>
          </p:cNvPr>
          <p:cNvSpPr/>
          <p:nvPr/>
        </p:nvSpPr>
        <p:spPr>
          <a:xfrm>
            <a:off x="211511" y="288555"/>
            <a:ext cx="8720977" cy="523220"/>
          </a:xfrm>
          <a:prstGeom prst="rect">
            <a:avLst/>
          </a:prstGeom>
        </p:spPr>
        <p:txBody>
          <a:bodyPr wrap="none">
            <a:spAutoFit/>
          </a:bodyPr>
          <a:lstStyle/>
          <a:p>
            <a:r>
              <a:rPr lang="en-US" altLang="zh-CN" sz="2800" dirty="0"/>
              <a:t>Weighted</a:t>
            </a:r>
            <a:r>
              <a:rPr lang="zh-CN" altLang="en-US" sz="2800" dirty="0"/>
              <a:t> </a:t>
            </a:r>
            <a:r>
              <a:rPr lang="en-US" altLang="zh-CN" sz="2800" dirty="0"/>
              <a:t>Gene</a:t>
            </a:r>
            <a:r>
              <a:rPr lang="zh-CN" altLang="en-US" sz="2800" dirty="0"/>
              <a:t> </a:t>
            </a:r>
            <a:r>
              <a:rPr lang="en-US" altLang="zh-CN" sz="2800" dirty="0"/>
              <a:t>Co-expression</a:t>
            </a:r>
            <a:r>
              <a:rPr lang="zh-CN" altLang="en-US" sz="2800" dirty="0"/>
              <a:t> </a:t>
            </a:r>
            <a:r>
              <a:rPr lang="en-US" altLang="zh-CN" sz="2800" dirty="0"/>
              <a:t>Network</a:t>
            </a:r>
            <a:r>
              <a:rPr lang="zh-CN" altLang="en-US" sz="2800" dirty="0"/>
              <a:t> </a:t>
            </a:r>
            <a:r>
              <a:rPr lang="en-US" altLang="zh-CN" sz="2800" dirty="0"/>
              <a:t>Analysis</a:t>
            </a:r>
            <a:r>
              <a:rPr lang="zh-CN" altLang="en-US" sz="2800" dirty="0"/>
              <a:t> </a:t>
            </a:r>
            <a:r>
              <a:rPr lang="en-US" altLang="zh-CN" sz="2800" dirty="0"/>
              <a:t>(WGCNA)</a:t>
            </a:r>
            <a:r>
              <a:rPr lang="zh-CN" altLang="en-US" sz="2800" dirty="0"/>
              <a:t> </a:t>
            </a:r>
            <a:endParaRPr lang="en-US" sz="2800" dirty="0"/>
          </a:p>
        </p:txBody>
      </p:sp>
      <p:pic>
        <p:nvPicPr>
          <p:cNvPr id="9" name="Picture 8">
            <a:extLst>
              <a:ext uri="{FF2B5EF4-FFF2-40B4-BE49-F238E27FC236}">
                <a16:creationId xmlns:a16="http://schemas.microsoft.com/office/drawing/2014/main" id="{65B753C2-5936-A944-AF26-220A0D9295FD}"/>
              </a:ext>
            </a:extLst>
          </p:cNvPr>
          <p:cNvPicPr>
            <a:picLocks noChangeAspect="1"/>
          </p:cNvPicPr>
          <p:nvPr/>
        </p:nvPicPr>
        <p:blipFill>
          <a:blip r:embed="rId2"/>
          <a:stretch>
            <a:fillRect/>
          </a:stretch>
        </p:blipFill>
        <p:spPr>
          <a:xfrm>
            <a:off x="211511" y="969613"/>
            <a:ext cx="7281306" cy="1478612"/>
          </a:xfrm>
          <a:prstGeom prst="rect">
            <a:avLst/>
          </a:prstGeom>
        </p:spPr>
      </p:pic>
      <p:pic>
        <p:nvPicPr>
          <p:cNvPr id="11" name="Picture 10">
            <a:extLst>
              <a:ext uri="{FF2B5EF4-FFF2-40B4-BE49-F238E27FC236}">
                <a16:creationId xmlns:a16="http://schemas.microsoft.com/office/drawing/2014/main" id="{BF2A9FCF-BCB3-E048-AF8B-E9B066C55E45}"/>
              </a:ext>
            </a:extLst>
          </p:cNvPr>
          <p:cNvPicPr>
            <a:picLocks noChangeAspect="1"/>
          </p:cNvPicPr>
          <p:nvPr/>
        </p:nvPicPr>
        <p:blipFill>
          <a:blip r:embed="rId3"/>
          <a:stretch>
            <a:fillRect/>
          </a:stretch>
        </p:blipFill>
        <p:spPr>
          <a:xfrm>
            <a:off x="211511" y="2699353"/>
            <a:ext cx="6090613" cy="1754313"/>
          </a:xfrm>
          <a:prstGeom prst="rect">
            <a:avLst/>
          </a:prstGeom>
        </p:spPr>
      </p:pic>
      <p:sp>
        <p:nvSpPr>
          <p:cNvPr id="12" name="Rectangle 3">
            <a:extLst>
              <a:ext uri="{FF2B5EF4-FFF2-40B4-BE49-F238E27FC236}">
                <a16:creationId xmlns:a16="http://schemas.microsoft.com/office/drawing/2014/main" id="{F7965BB4-4D66-4046-A1B0-AE1536A6A37B}"/>
              </a:ext>
            </a:extLst>
          </p:cNvPr>
          <p:cNvSpPr txBox="1">
            <a:spLocks noChangeArrowheads="1"/>
          </p:cNvSpPr>
          <p:nvPr/>
        </p:nvSpPr>
        <p:spPr>
          <a:xfrm>
            <a:off x="211511" y="4453666"/>
            <a:ext cx="8611148" cy="5232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ts val="3000"/>
              </a:lnSpc>
              <a:spcBef>
                <a:spcPts val="0"/>
              </a:spcBef>
              <a:buNone/>
            </a:pPr>
            <a:r>
              <a:rPr lang="en-US" altLang="zh-CN" sz="2400" dirty="0">
                <a:solidFill>
                  <a:srgbClr val="FF0000"/>
                </a:solidFill>
                <a:latin typeface="Calibri" panose="020F0502020204030204" pitchFamily="34" charset="0"/>
                <a:ea typeface="+mj-ea"/>
                <a:cs typeface="Calibri" panose="020F0502020204030204" pitchFamily="34" charset="0"/>
              </a:rPr>
              <a:t>WGCNA</a:t>
            </a:r>
            <a:r>
              <a:rPr lang="zh-CN" altLang="en-US" sz="2400" dirty="0">
                <a:solidFill>
                  <a:srgbClr val="FF0000"/>
                </a:solidFill>
                <a:latin typeface="Calibri" panose="020F0502020204030204" pitchFamily="34" charset="0"/>
                <a:ea typeface="+mj-ea"/>
                <a:cs typeface="Calibri" panose="020F0502020204030204" pitchFamily="34" charset="0"/>
              </a:rPr>
              <a:t> </a:t>
            </a:r>
            <a:r>
              <a:rPr lang="en-US" altLang="zh-CN" sz="2400" dirty="0">
                <a:solidFill>
                  <a:srgbClr val="FF0000"/>
                </a:solidFill>
                <a:latin typeface="Calibri" panose="020F0502020204030204" pitchFamily="34" charset="0"/>
                <a:ea typeface="+mj-ea"/>
                <a:cs typeface="Calibri" panose="020F0502020204030204" pitchFamily="34" charset="0"/>
              </a:rPr>
              <a:t>is a popular</a:t>
            </a:r>
            <a:r>
              <a:rPr lang="zh-CN" altLang="en-US" sz="2400" dirty="0">
                <a:solidFill>
                  <a:srgbClr val="FF0000"/>
                </a:solidFill>
                <a:latin typeface="Calibri" panose="020F0502020204030204" pitchFamily="34" charset="0"/>
                <a:ea typeface="+mj-ea"/>
                <a:cs typeface="Calibri" panose="020F0502020204030204" pitchFamily="34" charset="0"/>
              </a:rPr>
              <a:t> </a:t>
            </a:r>
            <a:r>
              <a:rPr lang="en-US" altLang="zh-CN" sz="2400" dirty="0">
                <a:solidFill>
                  <a:srgbClr val="FF0000"/>
                </a:solidFill>
                <a:latin typeface="Calibri" panose="020F0502020204030204" pitchFamily="34" charset="0"/>
                <a:ea typeface="+mj-ea"/>
                <a:cs typeface="Calibri" panose="020F0502020204030204" pitchFamily="34" charset="0"/>
              </a:rPr>
              <a:t>gene</a:t>
            </a:r>
            <a:r>
              <a:rPr lang="zh-CN" altLang="en-US" sz="2400" dirty="0">
                <a:solidFill>
                  <a:srgbClr val="FF0000"/>
                </a:solidFill>
                <a:latin typeface="Calibri" panose="020F0502020204030204" pitchFamily="34" charset="0"/>
                <a:ea typeface="+mj-ea"/>
                <a:cs typeface="Calibri" panose="020F0502020204030204" pitchFamily="34" charset="0"/>
              </a:rPr>
              <a:t> </a:t>
            </a:r>
            <a:r>
              <a:rPr lang="en-US" altLang="zh-CN" sz="2400" dirty="0">
                <a:solidFill>
                  <a:srgbClr val="FF0000"/>
                </a:solidFill>
                <a:latin typeface="Calibri" panose="020F0502020204030204" pitchFamily="34" charset="0"/>
                <a:ea typeface="+mj-ea"/>
                <a:cs typeface="Calibri" panose="020F0502020204030204" pitchFamily="34" charset="0"/>
              </a:rPr>
              <a:t>co-expression</a:t>
            </a:r>
            <a:r>
              <a:rPr lang="zh-CN" altLang="en-US" sz="2400" dirty="0">
                <a:solidFill>
                  <a:srgbClr val="FF0000"/>
                </a:solidFill>
                <a:latin typeface="Calibri" panose="020F0502020204030204" pitchFamily="34" charset="0"/>
                <a:ea typeface="+mj-ea"/>
                <a:cs typeface="Calibri" panose="020F0502020204030204" pitchFamily="34" charset="0"/>
              </a:rPr>
              <a:t> </a:t>
            </a:r>
            <a:r>
              <a:rPr lang="en-US" altLang="zh-CN" sz="2400" dirty="0">
                <a:solidFill>
                  <a:srgbClr val="FF0000"/>
                </a:solidFill>
                <a:latin typeface="Calibri" panose="020F0502020204030204" pitchFamily="34" charset="0"/>
                <a:ea typeface="+mj-ea"/>
                <a:cs typeface="Calibri" panose="020F0502020204030204" pitchFamily="34" charset="0"/>
              </a:rPr>
              <a:t>network</a:t>
            </a:r>
            <a:r>
              <a:rPr lang="zh-CN" altLang="en-US" sz="2400" dirty="0">
                <a:solidFill>
                  <a:srgbClr val="FF0000"/>
                </a:solidFill>
                <a:latin typeface="Calibri" panose="020F0502020204030204" pitchFamily="34" charset="0"/>
                <a:ea typeface="+mj-ea"/>
                <a:cs typeface="Calibri" panose="020F0502020204030204" pitchFamily="34" charset="0"/>
              </a:rPr>
              <a:t> </a:t>
            </a:r>
            <a:r>
              <a:rPr lang="en-US" altLang="zh-CN" sz="2400" dirty="0">
                <a:solidFill>
                  <a:srgbClr val="FF0000"/>
                </a:solidFill>
                <a:latin typeface="Calibri" panose="020F0502020204030204" pitchFamily="34" charset="0"/>
                <a:ea typeface="+mj-ea"/>
                <a:cs typeface="Calibri" panose="020F0502020204030204" pitchFamily="34" charset="0"/>
              </a:rPr>
              <a:t>analysis</a:t>
            </a:r>
            <a:r>
              <a:rPr lang="zh-CN" altLang="en-US" sz="2400" dirty="0">
                <a:solidFill>
                  <a:srgbClr val="FF0000"/>
                </a:solidFill>
                <a:latin typeface="Calibri" panose="020F0502020204030204" pitchFamily="34" charset="0"/>
                <a:ea typeface="+mj-ea"/>
                <a:cs typeface="Calibri" panose="020F0502020204030204" pitchFamily="34" charset="0"/>
              </a:rPr>
              <a:t> </a:t>
            </a:r>
            <a:r>
              <a:rPr lang="en-US" altLang="zh-CN" sz="2400" dirty="0">
                <a:solidFill>
                  <a:srgbClr val="FF0000"/>
                </a:solidFill>
                <a:latin typeface="Calibri" panose="020F0502020204030204" pitchFamily="34" charset="0"/>
                <a:ea typeface="+mj-ea"/>
                <a:cs typeface="Calibri" panose="020F0502020204030204" pitchFamily="34" charset="0"/>
              </a:rPr>
              <a:t>method</a:t>
            </a:r>
          </a:p>
        </p:txBody>
      </p:sp>
    </p:spTree>
    <p:extLst>
      <p:ext uri="{BB962C8B-B14F-4D97-AF65-F5344CB8AC3E}">
        <p14:creationId xmlns:p14="http://schemas.microsoft.com/office/powerpoint/2010/main" val="20646400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A131996-E165-8D4D-B9F1-1FC04DFFB713}"/>
              </a:ext>
            </a:extLst>
          </p:cNvPr>
          <p:cNvSpPr/>
          <p:nvPr/>
        </p:nvSpPr>
        <p:spPr>
          <a:xfrm>
            <a:off x="934112" y="287562"/>
            <a:ext cx="7275774" cy="646331"/>
          </a:xfrm>
          <a:prstGeom prst="rect">
            <a:avLst/>
          </a:prstGeom>
        </p:spPr>
        <p:txBody>
          <a:bodyPr wrap="none">
            <a:spAutoFit/>
          </a:bodyPr>
          <a:lstStyle/>
          <a:p>
            <a:r>
              <a:rPr lang="en-US" sz="3600" dirty="0">
                <a:ea typeface="+mj-ea"/>
                <a:cs typeface="+mj-cs"/>
              </a:rPr>
              <a:t>Similarity measure of gene expression</a:t>
            </a:r>
          </a:p>
        </p:txBody>
      </p:sp>
      <p:sp>
        <p:nvSpPr>
          <p:cNvPr id="6" name="Rectangle 3">
            <a:extLst>
              <a:ext uri="{FF2B5EF4-FFF2-40B4-BE49-F238E27FC236}">
                <a16:creationId xmlns:a16="http://schemas.microsoft.com/office/drawing/2014/main" id="{73908EBE-DA90-3F48-A11A-C6A19ED91E9D}"/>
              </a:ext>
            </a:extLst>
          </p:cNvPr>
          <p:cNvSpPr txBox="1">
            <a:spLocks noChangeArrowheads="1"/>
          </p:cNvSpPr>
          <p:nvPr/>
        </p:nvSpPr>
        <p:spPr>
          <a:xfrm>
            <a:off x="291128" y="1245824"/>
            <a:ext cx="8706411" cy="801285"/>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altLang="zh-CN" i="1" dirty="0">
                <a:solidFill>
                  <a:schemeClr val="accent2">
                    <a:lumMod val="50000"/>
                  </a:schemeClr>
                </a:solidFill>
                <a:ea typeface="+mj-ea"/>
                <a:cs typeface="+mj-cs"/>
              </a:rPr>
              <a:t>Pearson</a:t>
            </a:r>
            <a:r>
              <a:rPr lang="zh-CN" altLang="en-US" i="1" dirty="0">
                <a:solidFill>
                  <a:schemeClr val="accent2">
                    <a:lumMod val="50000"/>
                  </a:schemeClr>
                </a:solidFill>
                <a:ea typeface="+mj-ea"/>
                <a:cs typeface="+mj-cs"/>
              </a:rPr>
              <a:t> </a:t>
            </a:r>
            <a:r>
              <a:rPr lang="en-US" altLang="zh-CN" i="1" dirty="0">
                <a:solidFill>
                  <a:schemeClr val="accent2">
                    <a:lumMod val="50000"/>
                  </a:schemeClr>
                </a:solidFill>
                <a:ea typeface="+mj-ea"/>
                <a:cs typeface="+mj-cs"/>
              </a:rPr>
              <a:t>correlation</a:t>
            </a:r>
            <a:r>
              <a:rPr lang="zh-CN" altLang="en-US" i="1" dirty="0">
                <a:solidFill>
                  <a:schemeClr val="accent2">
                    <a:lumMod val="50000"/>
                  </a:schemeClr>
                </a:solidFill>
                <a:ea typeface="+mj-ea"/>
                <a:cs typeface="+mj-cs"/>
              </a:rPr>
              <a:t> </a:t>
            </a:r>
            <a:r>
              <a:rPr lang="en-US" altLang="zh-CN" dirty="0">
                <a:ea typeface="+mj-ea"/>
                <a:cs typeface="+mj-cs"/>
              </a:rPr>
              <a:t>can be</a:t>
            </a:r>
            <a:r>
              <a:rPr lang="zh-CN" altLang="en-US" dirty="0">
                <a:ea typeface="+mj-ea"/>
                <a:cs typeface="+mj-cs"/>
              </a:rPr>
              <a:t> </a:t>
            </a:r>
            <a:r>
              <a:rPr lang="en-US" altLang="zh-CN" dirty="0">
                <a:ea typeface="+mj-ea"/>
                <a:cs typeface="+mj-cs"/>
              </a:rPr>
              <a:t>used</a:t>
            </a:r>
            <a:r>
              <a:rPr lang="zh-CN" altLang="en-US" dirty="0">
                <a:ea typeface="+mj-ea"/>
                <a:cs typeface="+mj-cs"/>
              </a:rPr>
              <a:t> </a:t>
            </a:r>
            <a:r>
              <a:rPr lang="en-US" altLang="zh-CN" dirty="0">
                <a:ea typeface="+mj-ea"/>
                <a:cs typeface="+mj-cs"/>
              </a:rPr>
              <a:t>to</a:t>
            </a:r>
            <a:r>
              <a:rPr lang="zh-CN" altLang="en-US" dirty="0">
                <a:ea typeface="+mj-ea"/>
                <a:cs typeface="+mj-cs"/>
              </a:rPr>
              <a:t> </a:t>
            </a:r>
            <a:r>
              <a:rPr lang="en-US" altLang="zh-CN" dirty="0">
                <a:ea typeface="+mj-ea"/>
                <a:cs typeface="+mj-cs"/>
              </a:rPr>
              <a:t>measure</a:t>
            </a:r>
            <a:r>
              <a:rPr lang="zh-CN" altLang="en-US" dirty="0">
                <a:ea typeface="+mj-ea"/>
                <a:cs typeface="+mj-cs"/>
              </a:rPr>
              <a:t> </a:t>
            </a:r>
            <a:r>
              <a:rPr lang="en-US" altLang="zh-CN" dirty="0">
                <a:ea typeface="+mj-ea"/>
                <a:cs typeface="+mj-cs"/>
              </a:rPr>
              <a:t>the</a:t>
            </a:r>
            <a:r>
              <a:rPr lang="zh-CN" altLang="en-US" dirty="0">
                <a:ea typeface="+mj-ea"/>
                <a:cs typeface="+mj-cs"/>
              </a:rPr>
              <a:t> </a:t>
            </a:r>
            <a:r>
              <a:rPr lang="en-US" altLang="zh-CN" dirty="0">
                <a:ea typeface="+mj-ea"/>
                <a:cs typeface="+mj-cs"/>
              </a:rPr>
              <a:t>similarity</a:t>
            </a:r>
            <a:r>
              <a:rPr lang="zh-CN" altLang="en-US" dirty="0">
                <a:ea typeface="+mj-ea"/>
                <a:cs typeface="+mj-cs"/>
              </a:rPr>
              <a:t> </a:t>
            </a:r>
            <a:r>
              <a:rPr lang="en-US" altLang="zh-CN" dirty="0">
                <a:ea typeface="+mj-ea"/>
                <a:cs typeface="+mj-cs"/>
              </a:rPr>
              <a:t>of</a:t>
            </a:r>
            <a:r>
              <a:rPr lang="zh-CN" altLang="en-US" dirty="0">
                <a:ea typeface="+mj-ea"/>
                <a:cs typeface="+mj-cs"/>
              </a:rPr>
              <a:t> </a:t>
            </a:r>
            <a:r>
              <a:rPr lang="en-US" altLang="zh-CN" dirty="0">
                <a:ea typeface="+mj-ea"/>
                <a:cs typeface="+mj-cs"/>
              </a:rPr>
              <a:t>two</a:t>
            </a:r>
            <a:r>
              <a:rPr lang="zh-CN" altLang="en-US" dirty="0">
                <a:ea typeface="+mj-ea"/>
                <a:cs typeface="+mj-cs"/>
              </a:rPr>
              <a:t> </a:t>
            </a:r>
            <a:r>
              <a:rPr lang="en-US" altLang="zh-CN" dirty="0">
                <a:ea typeface="+mj-ea"/>
                <a:cs typeface="+mj-cs"/>
              </a:rPr>
              <a:t>gene</a:t>
            </a:r>
            <a:r>
              <a:rPr lang="zh-CN" altLang="en-US" dirty="0">
                <a:ea typeface="+mj-ea"/>
                <a:cs typeface="+mj-cs"/>
              </a:rPr>
              <a:t> </a:t>
            </a:r>
            <a:r>
              <a:rPr lang="en-US" altLang="zh-CN" dirty="0">
                <a:ea typeface="+mj-ea"/>
                <a:cs typeface="+mj-cs"/>
              </a:rPr>
              <a:t>expressions</a:t>
            </a:r>
            <a:endParaRPr lang="en-US" altLang="en-US" dirty="0">
              <a:ea typeface="+mj-ea"/>
              <a:cs typeface="+mj-cs"/>
            </a:endParaRPr>
          </a:p>
        </p:txBody>
      </p:sp>
      <mc:AlternateContent xmlns:mc="http://schemas.openxmlformats.org/markup-compatibility/2006">
        <mc:Choice xmlns:a14="http://schemas.microsoft.com/office/drawing/2010/main" Requires="a14">
          <p:sp>
            <p:nvSpPr>
              <p:cNvPr id="2" name="TextBox 1">
                <a:extLst>
                  <a:ext uri="{FF2B5EF4-FFF2-40B4-BE49-F238E27FC236}">
                    <a16:creationId xmlns:a16="http://schemas.microsoft.com/office/drawing/2014/main" id="{52810A4B-436F-A75E-891B-7661C84A0C03}"/>
                  </a:ext>
                </a:extLst>
              </p:cNvPr>
              <p:cNvSpPr txBox="1"/>
              <p:nvPr/>
            </p:nvSpPr>
            <p:spPr>
              <a:xfrm>
                <a:off x="4079304" y="2697372"/>
                <a:ext cx="3367094" cy="79803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4800" b="0" i="1" smtClean="0">
                          <a:latin typeface="Cambria Math" panose="02040503050406030204" pitchFamily="18" charset="0"/>
                        </a:rPr>
                        <m:t>𝑐𝑜𝑟</m:t>
                      </m:r>
                      <m:r>
                        <a:rPr lang="en-US" sz="4800" b="0" i="1" smtClean="0">
                          <a:latin typeface="Cambria Math" panose="02040503050406030204" pitchFamily="18" charset="0"/>
                        </a:rPr>
                        <m:t>(</m:t>
                      </m:r>
                      <m:sSub>
                        <m:sSubPr>
                          <m:ctrlPr>
                            <a:rPr lang="en-US" sz="4800" i="1" smtClean="0">
                              <a:latin typeface="Cambria Math" panose="02040503050406030204" pitchFamily="18" charset="0"/>
                            </a:rPr>
                          </m:ctrlPr>
                        </m:sSubPr>
                        <m:e>
                          <m:r>
                            <a:rPr lang="en-US" sz="4800" b="0" i="1" smtClean="0">
                              <a:latin typeface="Cambria Math" panose="02040503050406030204" pitchFamily="18" charset="0"/>
                            </a:rPr>
                            <m:t>𝑥</m:t>
                          </m:r>
                        </m:e>
                        <m:sub>
                          <m:r>
                            <a:rPr lang="en-US" sz="4800" b="0" i="1" smtClean="0">
                              <a:latin typeface="Cambria Math" panose="02040503050406030204" pitchFamily="18" charset="0"/>
                            </a:rPr>
                            <m:t>𝑖</m:t>
                          </m:r>
                        </m:sub>
                      </m:sSub>
                      <m:r>
                        <a:rPr lang="en-US" sz="4800" b="0" i="1" smtClean="0">
                          <a:latin typeface="Cambria Math" panose="02040503050406030204" pitchFamily="18" charset="0"/>
                        </a:rPr>
                        <m:t>,</m:t>
                      </m:r>
                      <m:sSub>
                        <m:sSubPr>
                          <m:ctrlPr>
                            <a:rPr lang="en-US" sz="4800" i="1" smtClean="0">
                              <a:latin typeface="Cambria Math" panose="02040503050406030204" pitchFamily="18" charset="0"/>
                            </a:rPr>
                          </m:ctrlPr>
                        </m:sSubPr>
                        <m:e>
                          <m:r>
                            <a:rPr lang="en-US" sz="4800" b="0" i="1" smtClean="0">
                              <a:latin typeface="Cambria Math" panose="02040503050406030204" pitchFamily="18" charset="0"/>
                            </a:rPr>
                            <m:t>𝑥</m:t>
                          </m:r>
                        </m:e>
                        <m:sub>
                          <m:r>
                            <a:rPr lang="en-US" sz="4800" b="0" i="1" smtClean="0">
                              <a:latin typeface="Cambria Math" panose="02040503050406030204" pitchFamily="18" charset="0"/>
                            </a:rPr>
                            <m:t>𝑗</m:t>
                          </m:r>
                        </m:sub>
                      </m:sSub>
                      <m:r>
                        <a:rPr lang="en-US" sz="4800" b="0" i="1" smtClean="0">
                          <a:latin typeface="Cambria Math" panose="02040503050406030204" pitchFamily="18" charset="0"/>
                        </a:rPr>
                        <m:t>)</m:t>
                      </m:r>
                    </m:oMath>
                  </m:oMathPara>
                </a14:m>
                <a:endParaRPr lang="en-US" sz="4800" dirty="0"/>
              </a:p>
            </p:txBody>
          </p:sp>
        </mc:Choice>
        <mc:Fallback>
          <p:sp>
            <p:nvSpPr>
              <p:cNvPr id="2" name="TextBox 1">
                <a:extLst>
                  <a:ext uri="{FF2B5EF4-FFF2-40B4-BE49-F238E27FC236}">
                    <a16:creationId xmlns:a16="http://schemas.microsoft.com/office/drawing/2014/main" id="{52810A4B-436F-A75E-891B-7661C84A0C03}"/>
                  </a:ext>
                </a:extLst>
              </p:cNvPr>
              <p:cNvSpPr txBox="1">
                <a:spLocks noRot="1" noChangeAspect="1" noMove="1" noResize="1" noEditPoints="1" noAdjustHandles="1" noChangeArrowheads="1" noChangeShapeType="1" noTextEdit="1"/>
              </p:cNvSpPr>
              <p:nvPr/>
            </p:nvSpPr>
            <p:spPr>
              <a:xfrm>
                <a:off x="4079304" y="2697372"/>
                <a:ext cx="3367094" cy="798039"/>
              </a:xfrm>
              <a:prstGeom prst="rect">
                <a:avLst/>
              </a:prstGeom>
              <a:blipFill>
                <a:blip r:embed="rId3"/>
                <a:stretch>
                  <a:fillRect b="-26563"/>
                </a:stretch>
              </a:blipFill>
            </p:spPr>
            <p:txBody>
              <a:bodyPr/>
              <a:lstStyle/>
              <a:p>
                <a:r>
                  <a:rPr lang="en-US">
                    <a:noFill/>
                  </a:rPr>
                  <a:t> </a:t>
                </a:r>
              </a:p>
            </p:txBody>
          </p:sp>
        </mc:Fallback>
      </mc:AlternateContent>
      <p:graphicFrame>
        <p:nvGraphicFramePr>
          <p:cNvPr id="3" name="Table 2">
            <a:extLst>
              <a:ext uri="{FF2B5EF4-FFF2-40B4-BE49-F238E27FC236}">
                <a16:creationId xmlns:a16="http://schemas.microsoft.com/office/drawing/2014/main" id="{5292E9F8-B859-1147-3B3E-6C4F807CF63D}"/>
              </a:ext>
            </a:extLst>
          </p:cNvPr>
          <p:cNvGraphicFramePr>
            <a:graphicFrameLocks noGrp="1"/>
          </p:cNvGraphicFramePr>
          <p:nvPr>
            <p:extLst>
              <p:ext uri="{D42A27DB-BD31-4B8C-83A1-F6EECF244321}">
                <p14:modId xmlns:p14="http://schemas.microsoft.com/office/powerpoint/2010/main" val="3284949054"/>
              </p:ext>
            </p:extLst>
          </p:nvPr>
        </p:nvGraphicFramePr>
        <p:xfrm>
          <a:off x="934112" y="2533463"/>
          <a:ext cx="2763620" cy="1125855"/>
        </p:xfrm>
        <a:graphic>
          <a:graphicData uri="http://schemas.openxmlformats.org/drawingml/2006/table">
            <a:tbl>
              <a:tblPr/>
              <a:tblGrid>
                <a:gridCol w="690905">
                  <a:extLst>
                    <a:ext uri="{9D8B030D-6E8A-4147-A177-3AD203B41FA5}">
                      <a16:colId xmlns:a16="http://schemas.microsoft.com/office/drawing/2014/main" val="821829026"/>
                    </a:ext>
                  </a:extLst>
                </a:gridCol>
                <a:gridCol w="690905">
                  <a:extLst>
                    <a:ext uri="{9D8B030D-6E8A-4147-A177-3AD203B41FA5}">
                      <a16:colId xmlns:a16="http://schemas.microsoft.com/office/drawing/2014/main" val="4046893710"/>
                    </a:ext>
                  </a:extLst>
                </a:gridCol>
                <a:gridCol w="690905">
                  <a:extLst>
                    <a:ext uri="{9D8B030D-6E8A-4147-A177-3AD203B41FA5}">
                      <a16:colId xmlns:a16="http://schemas.microsoft.com/office/drawing/2014/main" val="2056175813"/>
                    </a:ext>
                  </a:extLst>
                </a:gridCol>
                <a:gridCol w="690905">
                  <a:extLst>
                    <a:ext uri="{9D8B030D-6E8A-4147-A177-3AD203B41FA5}">
                      <a16:colId xmlns:a16="http://schemas.microsoft.com/office/drawing/2014/main" val="998779948"/>
                    </a:ext>
                  </a:extLst>
                </a:gridCol>
              </a:tblGrid>
              <a:tr h="225167">
                <a:tc>
                  <a:txBody>
                    <a:bodyPr/>
                    <a:lstStyle/>
                    <a:p>
                      <a:pPr algn="ctr" fontAlgn="ctr"/>
                      <a:r>
                        <a:rPr lang="en-US" sz="2400" b="1" i="0" u="none" strike="noStrike" dirty="0">
                          <a:solidFill>
                            <a:srgbClr val="000000"/>
                          </a:solidFill>
                          <a:effectLst/>
                          <a:latin typeface="Calibri" panose="020F0502020204030204" pitchFamily="34" charset="0"/>
                        </a:rPr>
                        <a:t>Gene</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2400" b="1" i="1" u="none" strike="noStrike" dirty="0">
                          <a:solidFill>
                            <a:srgbClr val="000000"/>
                          </a:solidFill>
                          <a:effectLst/>
                          <a:latin typeface="Calibri" panose="020F0502020204030204" pitchFamily="34" charset="0"/>
                        </a:rPr>
                        <a:t>s1</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2400" b="1" i="1" u="none" strike="noStrike" dirty="0">
                          <a:solidFill>
                            <a:srgbClr val="000000"/>
                          </a:solidFill>
                          <a:effectLst/>
                          <a:latin typeface="Calibri" panose="020F0502020204030204" pitchFamily="34" charset="0"/>
                        </a:rPr>
                        <a:t>s2</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2400" b="1" i="1" u="none" strike="noStrike" dirty="0">
                          <a:solidFill>
                            <a:srgbClr val="000000"/>
                          </a:solidFill>
                          <a:effectLst/>
                          <a:latin typeface="Calibri" panose="020F0502020204030204" pitchFamily="34" charset="0"/>
                        </a:rPr>
                        <a:t>…</a:t>
                      </a:r>
                    </a:p>
                  </a:txBody>
                  <a:tcPr marL="9525" marR="9525" marT="952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79674697"/>
                  </a:ext>
                </a:extLst>
              </a:tr>
              <a:tr h="203200">
                <a:tc>
                  <a:txBody>
                    <a:bodyPr/>
                    <a:lstStyle/>
                    <a:p>
                      <a:pPr algn="ctr" fontAlgn="ctr"/>
                      <a:r>
                        <a:rPr lang="en-US" sz="2400" b="0" i="0" u="none" strike="noStrike" dirty="0">
                          <a:solidFill>
                            <a:srgbClr val="000000"/>
                          </a:solidFill>
                          <a:effectLst/>
                          <a:latin typeface="Calibri" panose="020F0502020204030204" pitchFamily="34" charset="0"/>
                        </a:rPr>
                        <a:t>Gi</a:t>
                      </a:r>
                    </a:p>
                  </a:txBody>
                  <a:tcPr marL="9525" marR="9525" marT="9525"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2400" b="0" i="0" u="none" strike="noStrike" dirty="0">
                          <a:solidFill>
                            <a:srgbClr val="000000"/>
                          </a:solidFill>
                          <a:effectLst/>
                          <a:latin typeface="Calibri" panose="020F0502020204030204" pitchFamily="34" charset="0"/>
                        </a:rPr>
                        <a:t>4</a:t>
                      </a:r>
                    </a:p>
                  </a:txBody>
                  <a:tcPr marL="9525" marR="9525" marT="9525"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2400" b="0" i="0" u="none" strike="noStrike" dirty="0">
                          <a:solidFill>
                            <a:srgbClr val="000000"/>
                          </a:solidFill>
                          <a:effectLst/>
                          <a:latin typeface="Calibri" panose="020F0502020204030204" pitchFamily="34" charset="0"/>
                        </a:rPr>
                        <a:t>2</a:t>
                      </a:r>
                    </a:p>
                  </a:txBody>
                  <a:tcPr marL="9525" marR="9525" marT="9525" marB="0" anchor="ctr">
                    <a:lnL>
                      <a:noFill/>
                    </a:lnL>
                    <a:lnR>
                      <a:noFill/>
                    </a:lnR>
                    <a:lnT w="6350" cap="flat" cmpd="sng" algn="ctr">
                      <a:solidFill>
                        <a:srgbClr val="000000"/>
                      </a:solidFill>
                      <a:prstDash val="solid"/>
                      <a:round/>
                      <a:headEnd type="none" w="med" len="med"/>
                      <a:tailEnd type="none" w="med" len="med"/>
                    </a:lnT>
                    <a:lnB>
                      <a:noFill/>
                    </a:lnB>
                  </a:tcPr>
                </a:tc>
                <a:tc>
                  <a:txBody>
                    <a:bodyPr/>
                    <a:lstStyle/>
                    <a:p>
                      <a:pPr algn="ctr" fontAlgn="ctr"/>
                      <a:r>
                        <a:rPr lang="en-US" sz="2400" b="0" i="0" u="none" strike="noStrike" dirty="0">
                          <a:solidFill>
                            <a:srgbClr val="000000"/>
                          </a:solidFill>
                          <a:effectLst/>
                          <a:latin typeface="Calibri" panose="020F0502020204030204" pitchFamily="34" charset="0"/>
                        </a:rPr>
                        <a:t>…</a:t>
                      </a:r>
                    </a:p>
                  </a:txBody>
                  <a:tcPr marL="9525" marR="9525" marT="9525" marB="0" anchor="ctr">
                    <a:lnL>
                      <a:noFill/>
                    </a:lnL>
                    <a:lnR>
                      <a:noFill/>
                    </a:lnR>
                    <a:lnT w="635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797996312"/>
                  </a:ext>
                </a:extLst>
              </a:tr>
              <a:tr h="203200">
                <a:tc>
                  <a:txBody>
                    <a:bodyPr/>
                    <a:lstStyle/>
                    <a:p>
                      <a:pPr algn="ctr" fontAlgn="ctr"/>
                      <a:r>
                        <a:rPr lang="en-US" sz="2400" b="0" i="0" u="none" strike="noStrike" dirty="0" err="1">
                          <a:solidFill>
                            <a:srgbClr val="000000"/>
                          </a:solidFill>
                          <a:effectLst/>
                          <a:latin typeface="Calibri" panose="020F0502020204030204" pitchFamily="34" charset="0"/>
                        </a:rPr>
                        <a:t>Gj</a:t>
                      </a:r>
                      <a:endParaRPr lang="en-US" sz="2400" b="0" i="0" u="none" strike="noStrike" dirty="0">
                        <a:solidFill>
                          <a:srgbClr val="000000"/>
                        </a:solidFill>
                        <a:effectLst/>
                        <a:latin typeface="Calibri" panose="020F0502020204030204" pitchFamily="34" charset="0"/>
                      </a:endParaRPr>
                    </a:p>
                  </a:txBody>
                  <a:tcPr marL="9525" marR="9525" marT="9525" marB="0" anchor="ctr">
                    <a:lnL>
                      <a:noFill/>
                    </a:lnL>
                    <a:lnR>
                      <a:noFill/>
                    </a:lnR>
                    <a:lnT>
                      <a:noFill/>
                    </a:lnT>
                    <a:lnB>
                      <a:noFill/>
                    </a:lnB>
                  </a:tcPr>
                </a:tc>
                <a:tc>
                  <a:txBody>
                    <a:bodyPr/>
                    <a:lstStyle/>
                    <a:p>
                      <a:pPr algn="ctr" fontAlgn="ctr"/>
                      <a:r>
                        <a:rPr lang="en-US" sz="2400" b="0" i="0" u="none" strike="noStrike" dirty="0">
                          <a:solidFill>
                            <a:srgbClr val="000000"/>
                          </a:solidFill>
                          <a:effectLst/>
                          <a:latin typeface="Calibri" panose="020F0502020204030204" pitchFamily="34" charset="0"/>
                        </a:rPr>
                        <a:t>0</a:t>
                      </a:r>
                    </a:p>
                  </a:txBody>
                  <a:tcPr marL="9525" marR="9525" marT="9525" marB="0" anchor="ctr">
                    <a:lnL>
                      <a:noFill/>
                    </a:lnL>
                    <a:lnR>
                      <a:noFill/>
                    </a:lnR>
                    <a:lnT>
                      <a:noFill/>
                    </a:lnT>
                    <a:lnB>
                      <a:noFill/>
                    </a:lnB>
                  </a:tcPr>
                </a:tc>
                <a:tc>
                  <a:txBody>
                    <a:bodyPr/>
                    <a:lstStyle/>
                    <a:p>
                      <a:pPr algn="ctr" fontAlgn="ctr"/>
                      <a:r>
                        <a:rPr lang="en-US" sz="2400" b="0" i="0" u="none" strike="noStrike" dirty="0">
                          <a:solidFill>
                            <a:srgbClr val="000000"/>
                          </a:solidFill>
                          <a:effectLst/>
                          <a:latin typeface="Calibri" panose="020F0502020204030204" pitchFamily="34" charset="0"/>
                        </a:rPr>
                        <a:t>3</a:t>
                      </a:r>
                    </a:p>
                  </a:txBody>
                  <a:tcPr marL="9525" marR="9525" marT="9525" marB="0" anchor="ctr">
                    <a:lnL>
                      <a:noFill/>
                    </a:lnL>
                    <a:lnR>
                      <a:noFill/>
                    </a:lnR>
                    <a:lnT>
                      <a:noFill/>
                    </a:lnT>
                    <a:lnB>
                      <a:noFill/>
                    </a:lnB>
                  </a:tcPr>
                </a:tc>
                <a:tc>
                  <a:txBody>
                    <a:bodyPr/>
                    <a:lstStyle/>
                    <a:p>
                      <a:pPr algn="ctr" fontAlgn="ctr"/>
                      <a:r>
                        <a:rPr lang="en-US" sz="2400" b="0" i="0" u="none" strike="noStrike" dirty="0">
                          <a:solidFill>
                            <a:srgbClr val="000000"/>
                          </a:solidFill>
                          <a:effectLst/>
                          <a:latin typeface="Calibri" panose="020F0502020204030204" pitchFamily="34" charset="0"/>
                        </a:rPr>
                        <a:t>…</a:t>
                      </a:r>
                    </a:p>
                  </a:txBody>
                  <a:tcPr marL="9525" marR="9525" marT="9525" marB="0" anchor="ctr">
                    <a:lnL>
                      <a:noFill/>
                    </a:lnL>
                    <a:lnR>
                      <a:noFill/>
                    </a:lnR>
                    <a:lnT>
                      <a:noFill/>
                    </a:lnT>
                    <a:lnB>
                      <a:noFill/>
                    </a:lnB>
                  </a:tcPr>
                </a:tc>
                <a:extLst>
                  <a:ext uri="{0D108BD9-81ED-4DB2-BD59-A6C34878D82A}">
                    <a16:rowId xmlns:a16="http://schemas.microsoft.com/office/drawing/2014/main" val="3589907457"/>
                  </a:ext>
                </a:extLst>
              </a:tr>
            </a:tbl>
          </a:graphicData>
        </a:graphic>
      </p:graphicFrame>
    </p:spTree>
    <p:extLst>
      <p:ext uri="{BB962C8B-B14F-4D97-AF65-F5344CB8AC3E}">
        <p14:creationId xmlns:p14="http://schemas.microsoft.com/office/powerpoint/2010/main" val="29286826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0239FD1-0B57-2A4F-8D38-1E042B0AE164}"/>
              </a:ext>
            </a:extLst>
          </p:cNvPr>
          <p:cNvSpPr>
            <a:spLocks noGrp="1" noChangeArrowheads="1"/>
          </p:cNvSpPr>
          <p:nvPr>
            <p:ph type="title"/>
          </p:nvPr>
        </p:nvSpPr>
        <p:spPr>
          <a:xfrm>
            <a:off x="229621" y="173477"/>
            <a:ext cx="8684758" cy="980268"/>
          </a:xfrm>
        </p:spPr>
        <p:txBody>
          <a:bodyPr>
            <a:noAutofit/>
          </a:bodyPr>
          <a:lstStyle/>
          <a:p>
            <a:pPr algn="ctr"/>
            <a:r>
              <a:rPr lang="en-US" sz="2800" dirty="0">
                <a:latin typeface="Calibri" panose="020F0502020204030204" pitchFamily="34" charset="0"/>
                <a:cs typeface="Calibri" panose="020F0502020204030204" pitchFamily="34" charset="0"/>
              </a:rPr>
              <a:t>Using a </a:t>
            </a:r>
            <a:r>
              <a:rPr lang="en-US" sz="2800" b="1" dirty="0">
                <a:solidFill>
                  <a:schemeClr val="accent2">
                    <a:lumMod val="50000"/>
                  </a:schemeClr>
                </a:solidFill>
                <a:latin typeface="Calibri" panose="020F0502020204030204" pitchFamily="34" charset="0"/>
                <a:cs typeface="Calibri" panose="020F0502020204030204" pitchFamily="34" charset="0"/>
              </a:rPr>
              <a:t>power transformation</a:t>
            </a:r>
            <a:r>
              <a:rPr lang="en-US" sz="2800" dirty="0">
                <a:solidFill>
                  <a:schemeClr val="accent2">
                    <a:lumMod val="50000"/>
                  </a:schemeClr>
                </a:solidFill>
                <a:latin typeface="Calibri" panose="020F0502020204030204" pitchFamily="34" charset="0"/>
                <a:cs typeface="Calibri" panose="020F0502020204030204" pitchFamily="34" charset="0"/>
              </a:rPr>
              <a:t> </a:t>
            </a:r>
            <a:r>
              <a:rPr lang="en-US" sz="2800" dirty="0">
                <a:latin typeface="Calibri" panose="020F0502020204030204" pitchFamily="34" charset="0"/>
                <a:cs typeface="Calibri" panose="020F0502020204030204" pitchFamily="34" charset="0"/>
              </a:rPr>
              <a:t>softens weaker correlations and emphasizes stronger ones</a:t>
            </a:r>
          </a:p>
        </p:txBody>
      </p:sp>
      <p:pic>
        <p:nvPicPr>
          <p:cNvPr id="7" name="Picture 6" descr="A red green and white squares with black letters&#10;&#10;AI-generated content may be incorrect.">
            <a:extLst>
              <a:ext uri="{FF2B5EF4-FFF2-40B4-BE49-F238E27FC236}">
                <a16:creationId xmlns:a16="http://schemas.microsoft.com/office/drawing/2014/main" id="{C85493E2-3391-87EA-088E-07DE75909381}"/>
              </a:ext>
            </a:extLst>
          </p:cNvPr>
          <p:cNvPicPr>
            <a:picLocks noChangeAspect="1"/>
          </p:cNvPicPr>
          <p:nvPr/>
        </p:nvPicPr>
        <p:blipFill>
          <a:blip r:embed="rId2"/>
          <a:stretch>
            <a:fillRect/>
          </a:stretch>
        </p:blipFill>
        <p:spPr>
          <a:xfrm>
            <a:off x="1145709" y="1158501"/>
            <a:ext cx="2634383" cy="2584340"/>
          </a:xfrm>
          <a:prstGeom prst="rect">
            <a:avLst/>
          </a:prstGeom>
        </p:spPr>
      </p:pic>
      <p:pic>
        <p:nvPicPr>
          <p:cNvPr id="10" name="Picture 9" descr="A red squares with white text&#10;&#10;AI-generated content may be incorrect.">
            <a:extLst>
              <a:ext uri="{FF2B5EF4-FFF2-40B4-BE49-F238E27FC236}">
                <a16:creationId xmlns:a16="http://schemas.microsoft.com/office/drawing/2014/main" id="{E09DB6E2-3605-8FFD-E84E-6525984666E0}"/>
              </a:ext>
            </a:extLst>
          </p:cNvPr>
          <p:cNvPicPr>
            <a:picLocks noChangeAspect="1"/>
          </p:cNvPicPr>
          <p:nvPr/>
        </p:nvPicPr>
        <p:blipFill>
          <a:blip r:embed="rId3"/>
          <a:stretch>
            <a:fillRect/>
          </a:stretch>
        </p:blipFill>
        <p:spPr>
          <a:xfrm>
            <a:off x="4647846" y="1158501"/>
            <a:ext cx="2415721" cy="2584340"/>
          </a:xfrm>
          <a:prstGeom prst="rect">
            <a:avLst/>
          </a:prstGeom>
        </p:spPr>
      </p:pic>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3E338C15-3F19-F65B-CAE3-84D087BC1385}"/>
                  </a:ext>
                </a:extLst>
              </p:cNvPr>
              <p:cNvSpPr txBox="1"/>
              <p:nvPr/>
            </p:nvSpPr>
            <p:spPr>
              <a:xfrm>
                <a:off x="1651410" y="3792295"/>
                <a:ext cx="1892775" cy="465577"/>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2800" b="0" i="1" smtClean="0">
                          <a:latin typeface="Cambria Math" panose="02040503050406030204" pitchFamily="18" charset="0"/>
                        </a:rPr>
                        <m:t>𝑐𝑜𝑟</m:t>
                      </m:r>
                      <m:r>
                        <a:rPr lang="en-US" sz="2800" b="0" i="1" smtClean="0">
                          <a:latin typeface="Cambria Math" panose="02040503050406030204" pitchFamily="18" charset="0"/>
                        </a:rPr>
                        <m:t>(</m:t>
                      </m:r>
                      <m:sSub>
                        <m:sSubPr>
                          <m:ctrlPr>
                            <a:rPr lang="en-US" sz="2800" i="1" smtClean="0">
                              <a:latin typeface="Cambria Math" panose="02040503050406030204" pitchFamily="18" charset="0"/>
                            </a:rPr>
                          </m:ctrlPr>
                        </m:sSubPr>
                        <m:e>
                          <m:r>
                            <a:rPr lang="en-US" sz="2800" b="0" i="1" smtClean="0">
                              <a:latin typeface="Cambria Math" panose="02040503050406030204" pitchFamily="18" charset="0"/>
                            </a:rPr>
                            <m:t>𝑥</m:t>
                          </m:r>
                        </m:e>
                        <m:sub>
                          <m:r>
                            <a:rPr lang="en-US" sz="2800" b="0" i="1" smtClean="0">
                              <a:latin typeface="Cambria Math" panose="02040503050406030204" pitchFamily="18" charset="0"/>
                            </a:rPr>
                            <m:t>𝑖</m:t>
                          </m:r>
                        </m:sub>
                      </m:sSub>
                      <m:r>
                        <a:rPr lang="en-US" sz="2800" b="0" i="1" smtClean="0">
                          <a:latin typeface="Cambria Math" panose="02040503050406030204" pitchFamily="18" charset="0"/>
                        </a:rPr>
                        <m:t>,</m:t>
                      </m:r>
                      <m:sSub>
                        <m:sSubPr>
                          <m:ctrlPr>
                            <a:rPr lang="en-US" sz="2800" i="1" smtClean="0">
                              <a:latin typeface="Cambria Math" panose="02040503050406030204" pitchFamily="18" charset="0"/>
                            </a:rPr>
                          </m:ctrlPr>
                        </m:sSubPr>
                        <m:e>
                          <m:r>
                            <a:rPr lang="en-US" sz="2800" b="0" i="1" smtClean="0">
                              <a:latin typeface="Cambria Math" panose="02040503050406030204" pitchFamily="18" charset="0"/>
                            </a:rPr>
                            <m:t>𝑥</m:t>
                          </m:r>
                        </m:e>
                        <m:sub>
                          <m:r>
                            <a:rPr lang="en-US" sz="2800" b="0" i="1" smtClean="0">
                              <a:latin typeface="Cambria Math" panose="02040503050406030204" pitchFamily="18" charset="0"/>
                            </a:rPr>
                            <m:t>𝑗</m:t>
                          </m:r>
                        </m:sub>
                      </m:sSub>
                      <m:r>
                        <a:rPr lang="en-US" sz="2800" b="0" i="1" smtClean="0">
                          <a:latin typeface="Cambria Math" panose="02040503050406030204" pitchFamily="18" charset="0"/>
                        </a:rPr>
                        <m:t>)</m:t>
                      </m:r>
                    </m:oMath>
                  </m:oMathPara>
                </a14:m>
                <a:endParaRPr lang="en-US" sz="2800" dirty="0"/>
              </a:p>
            </p:txBody>
          </p:sp>
        </mc:Choice>
        <mc:Fallback xmlns="">
          <p:sp>
            <p:nvSpPr>
              <p:cNvPr id="12" name="TextBox 11">
                <a:extLst>
                  <a:ext uri="{FF2B5EF4-FFF2-40B4-BE49-F238E27FC236}">
                    <a16:creationId xmlns:a16="http://schemas.microsoft.com/office/drawing/2014/main" id="{3E338C15-3F19-F65B-CAE3-84D087BC1385}"/>
                  </a:ext>
                </a:extLst>
              </p:cNvPr>
              <p:cNvSpPr txBox="1">
                <a:spLocks noRot="1" noChangeAspect="1" noMove="1" noResize="1" noEditPoints="1" noAdjustHandles="1" noChangeArrowheads="1" noChangeShapeType="1" noTextEdit="1"/>
              </p:cNvSpPr>
              <p:nvPr/>
            </p:nvSpPr>
            <p:spPr>
              <a:xfrm>
                <a:off x="1651410" y="3792295"/>
                <a:ext cx="1892775" cy="465577"/>
              </a:xfrm>
              <a:prstGeom prst="rect">
                <a:avLst/>
              </a:prstGeom>
              <a:blipFill>
                <a:blip r:embed="rId4"/>
                <a:stretch>
                  <a:fillRect b="-23684"/>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a:extLst>
                  <a:ext uri="{FF2B5EF4-FFF2-40B4-BE49-F238E27FC236}">
                    <a16:creationId xmlns:a16="http://schemas.microsoft.com/office/drawing/2014/main" id="{FFE64BB0-3511-8DB5-7DA3-C425B0BB4C2B}"/>
                  </a:ext>
                </a:extLst>
              </p:cNvPr>
              <p:cNvSpPr txBox="1"/>
              <p:nvPr/>
            </p:nvSpPr>
            <p:spPr>
              <a:xfrm>
                <a:off x="4299147" y="3613765"/>
                <a:ext cx="3535409" cy="602986"/>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2800" i="1" smtClean="0">
                              <a:latin typeface="Cambria Math" panose="02040503050406030204" pitchFamily="18" charset="0"/>
                            </a:rPr>
                          </m:ctrlPr>
                        </m:sSupPr>
                        <m:e>
                          <m:sSub>
                            <m:sSubPr>
                              <m:ctrlPr>
                                <a:rPr lang="en-US" sz="2800" i="1" smtClean="0">
                                  <a:latin typeface="Cambria Math" panose="02040503050406030204" pitchFamily="18" charset="0"/>
                                </a:rPr>
                              </m:ctrlPr>
                            </m:sSubPr>
                            <m:e>
                              <m:r>
                                <a:rPr lang="en-US" sz="2800" b="0" i="1" smtClean="0">
                                  <a:latin typeface="Cambria Math" panose="02040503050406030204" pitchFamily="18" charset="0"/>
                                </a:rPr>
                                <m:t>𝑎</m:t>
                              </m:r>
                            </m:e>
                            <m:sub>
                              <m:r>
                                <a:rPr lang="en-US" sz="2800" b="0" i="1" smtClean="0">
                                  <a:latin typeface="Cambria Math" panose="02040503050406030204" pitchFamily="18" charset="0"/>
                                </a:rPr>
                                <m:t>𝑖𝑗</m:t>
                              </m:r>
                            </m:sub>
                          </m:sSub>
                          <m:r>
                            <a:rPr lang="en-US" sz="2800" b="0" i="1" smtClean="0">
                              <a:latin typeface="Cambria Math" panose="02040503050406030204" pitchFamily="18" charset="0"/>
                            </a:rPr>
                            <m:t>=</m:t>
                          </m:r>
                          <m:d>
                            <m:dPr>
                              <m:begChr m:val="|"/>
                              <m:endChr m:val="|"/>
                              <m:ctrlPr>
                                <a:rPr lang="en-US" sz="2800" i="1">
                                  <a:latin typeface="Cambria Math" panose="02040503050406030204" pitchFamily="18" charset="0"/>
                                </a:rPr>
                              </m:ctrlPr>
                            </m:dPr>
                            <m:e>
                              <m:r>
                                <a:rPr lang="en-US" sz="2800" i="1">
                                  <a:latin typeface="Cambria Math" panose="02040503050406030204" pitchFamily="18" charset="0"/>
                                </a:rPr>
                                <m:t>𝑐𝑜𝑟</m:t>
                              </m:r>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𝑥</m:t>
                                  </m:r>
                                </m:e>
                                <m:sub>
                                  <m:r>
                                    <a:rPr lang="en-US" sz="2800" i="1">
                                      <a:latin typeface="Cambria Math" panose="02040503050406030204" pitchFamily="18" charset="0"/>
                                    </a:rPr>
                                    <m:t>𝑖</m:t>
                                  </m:r>
                                </m:sub>
                              </m:sSub>
                              <m:r>
                                <a:rPr lang="en-US" sz="2800" i="1">
                                  <a:latin typeface="Cambria Math" panose="02040503050406030204" pitchFamily="18" charset="0"/>
                                </a:rPr>
                                <m:t>,</m:t>
                              </m:r>
                              <m:sSub>
                                <m:sSubPr>
                                  <m:ctrlPr>
                                    <a:rPr lang="en-US" sz="2800" i="1">
                                      <a:latin typeface="Cambria Math" panose="02040503050406030204" pitchFamily="18" charset="0"/>
                                    </a:rPr>
                                  </m:ctrlPr>
                                </m:sSubPr>
                                <m:e>
                                  <m:r>
                                    <a:rPr lang="en-US" sz="2800" i="1">
                                      <a:latin typeface="Cambria Math" panose="02040503050406030204" pitchFamily="18" charset="0"/>
                                    </a:rPr>
                                    <m:t>𝑥</m:t>
                                  </m:r>
                                </m:e>
                                <m:sub>
                                  <m:r>
                                    <a:rPr lang="en-US" sz="2800" i="1">
                                      <a:latin typeface="Cambria Math" panose="02040503050406030204" pitchFamily="18" charset="0"/>
                                    </a:rPr>
                                    <m:t>𝑗</m:t>
                                  </m:r>
                                </m:sub>
                              </m:sSub>
                              <m:r>
                                <a:rPr lang="en-US" sz="2800" i="1">
                                  <a:latin typeface="Cambria Math" panose="02040503050406030204" pitchFamily="18" charset="0"/>
                                </a:rPr>
                                <m:t>)</m:t>
                              </m:r>
                            </m:e>
                          </m:d>
                        </m:e>
                        <m:sup>
                          <m:r>
                            <a:rPr lang="en-US" sz="2800" i="1" smtClean="0">
                              <a:latin typeface="Cambria Math" panose="02040503050406030204" pitchFamily="18" charset="0"/>
                              <a:ea typeface="Cambria Math" panose="02040503050406030204" pitchFamily="18" charset="0"/>
                            </a:rPr>
                            <m:t>𝛽</m:t>
                          </m:r>
                        </m:sup>
                      </m:sSup>
                    </m:oMath>
                  </m:oMathPara>
                </a14:m>
                <a:endParaRPr lang="en-US" sz="2800" dirty="0"/>
              </a:p>
            </p:txBody>
          </p:sp>
        </mc:Choice>
        <mc:Fallback xmlns="">
          <p:sp>
            <p:nvSpPr>
              <p:cNvPr id="13" name="TextBox 12">
                <a:extLst>
                  <a:ext uri="{FF2B5EF4-FFF2-40B4-BE49-F238E27FC236}">
                    <a16:creationId xmlns:a16="http://schemas.microsoft.com/office/drawing/2014/main" id="{FFE64BB0-3511-8DB5-7DA3-C425B0BB4C2B}"/>
                  </a:ext>
                </a:extLst>
              </p:cNvPr>
              <p:cNvSpPr txBox="1">
                <a:spLocks noRot="1" noChangeAspect="1" noMove="1" noResize="1" noEditPoints="1" noAdjustHandles="1" noChangeArrowheads="1" noChangeShapeType="1" noTextEdit="1"/>
              </p:cNvSpPr>
              <p:nvPr/>
            </p:nvSpPr>
            <p:spPr>
              <a:xfrm>
                <a:off x="4299147" y="3613765"/>
                <a:ext cx="3535409" cy="602986"/>
              </a:xfrm>
              <a:prstGeom prst="rect">
                <a:avLst/>
              </a:prstGeom>
              <a:blipFill>
                <a:blip r:embed="rId5"/>
                <a:stretch>
                  <a:fillRect t="-4082" b="-16327"/>
                </a:stretch>
              </a:blipFill>
            </p:spPr>
            <p:txBody>
              <a:bodyPr/>
              <a:lstStyle/>
              <a:p>
                <a:r>
                  <a:rPr lang="en-US">
                    <a:noFill/>
                  </a:rPr>
                  <a:t> </a:t>
                </a:r>
              </a:p>
            </p:txBody>
          </p:sp>
        </mc:Fallback>
      </mc:AlternateContent>
      <p:sp>
        <p:nvSpPr>
          <p:cNvPr id="14" name="Title 7">
            <a:extLst>
              <a:ext uri="{FF2B5EF4-FFF2-40B4-BE49-F238E27FC236}">
                <a16:creationId xmlns:a16="http://schemas.microsoft.com/office/drawing/2014/main" id="{04694151-31F5-9E7C-BCA0-092A6A74B8F2}"/>
              </a:ext>
            </a:extLst>
          </p:cNvPr>
          <p:cNvSpPr txBox="1">
            <a:spLocks/>
          </p:cNvSpPr>
          <p:nvPr/>
        </p:nvSpPr>
        <p:spPr>
          <a:xfrm>
            <a:off x="3864109" y="4595322"/>
            <a:ext cx="4005500" cy="50333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000" i="1" dirty="0">
                <a:latin typeface="Times New Roman" panose="02020603050405020304" pitchFamily="18" charset="0"/>
                <a:cs typeface="Times New Roman" panose="02020603050405020304" pitchFamily="18" charset="0"/>
              </a:rPr>
              <a:t>β</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soft thresholding parameter</a:t>
            </a:r>
          </a:p>
        </p:txBody>
      </p:sp>
      <p:sp>
        <p:nvSpPr>
          <p:cNvPr id="15" name="Title 7">
            <a:extLst>
              <a:ext uri="{FF2B5EF4-FFF2-40B4-BE49-F238E27FC236}">
                <a16:creationId xmlns:a16="http://schemas.microsoft.com/office/drawing/2014/main" id="{ECBA5167-5D2D-0111-579A-82539BF17040}"/>
              </a:ext>
            </a:extLst>
          </p:cNvPr>
          <p:cNvSpPr txBox="1">
            <a:spLocks/>
          </p:cNvSpPr>
          <p:nvPr/>
        </p:nvSpPr>
        <p:spPr>
          <a:xfrm>
            <a:off x="3220786" y="4121412"/>
            <a:ext cx="5401303" cy="648128"/>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altLang="zh-CN" sz="2000" i="1" dirty="0" err="1">
                <a:latin typeface="Times New Roman" panose="02020603050405020304" pitchFamily="18" charset="0"/>
                <a:cs typeface="Times New Roman" panose="02020603050405020304" pitchFamily="18" charset="0"/>
              </a:rPr>
              <a:t>a</a:t>
            </a:r>
            <a:r>
              <a:rPr lang="en-US" altLang="zh-CN" sz="2000" i="1" baseline="-25000" dirty="0" err="1">
                <a:latin typeface="Times New Roman" panose="02020603050405020304" pitchFamily="18" charset="0"/>
                <a:cs typeface="Times New Roman" panose="02020603050405020304" pitchFamily="18" charset="0"/>
              </a:rPr>
              <a:t>ij</a:t>
            </a:r>
            <a:r>
              <a:rPr lang="en-US" altLang="zh-CN" sz="2000" dirty="0">
                <a:latin typeface="Times New Roman" panose="02020603050405020304" pitchFamily="18" charset="0"/>
                <a:cs typeface="Times New Roman" panose="02020603050405020304" pitchFamily="18" charset="0"/>
              </a:rPr>
              <a:t>:</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the</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adjacency</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between</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genes</a:t>
            </a:r>
            <a:r>
              <a:rPr lang="zh-CN" altLang="en-US" sz="2000" dirty="0">
                <a:latin typeface="Times New Roman" panose="02020603050405020304" pitchFamily="18" charset="0"/>
                <a:cs typeface="Times New Roman" panose="02020603050405020304" pitchFamily="18" charset="0"/>
              </a:rPr>
              <a:t> </a:t>
            </a:r>
            <a:r>
              <a:rPr lang="en-US" altLang="zh-CN" sz="2000" dirty="0" err="1">
                <a:latin typeface="Times New Roman" panose="02020603050405020304" pitchFamily="18" charset="0"/>
                <a:cs typeface="Times New Roman" panose="02020603050405020304" pitchFamily="18" charset="0"/>
              </a:rPr>
              <a:t>i</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and</a:t>
            </a:r>
            <a:r>
              <a:rPr lang="zh-CN" altLang="en-US" sz="2000" dirty="0">
                <a:latin typeface="Times New Roman" panose="02020603050405020304" pitchFamily="18" charset="0"/>
                <a:cs typeface="Times New Roman" panose="02020603050405020304" pitchFamily="18" charset="0"/>
              </a:rPr>
              <a:t> </a:t>
            </a:r>
            <a:r>
              <a:rPr lang="en-US" altLang="zh-CN" sz="2000" dirty="0">
                <a:latin typeface="Times New Roman" panose="02020603050405020304" pitchFamily="18" charset="0"/>
                <a:cs typeface="Times New Roman" panose="02020603050405020304" pitchFamily="18" charset="0"/>
              </a:rPr>
              <a:t>j</a:t>
            </a:r>
            <a:endParaRPr lang="en-US" sz="2000" dirty="0">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16" name="TextBox 15">
                <a:extLst>
                  <a:ext uri="{FF2B5EF4-FFF2-40B4-BE49-F238E27FC236}">
                    <a16:creationId xmlns:a16="http://schemas.microsoft.com/office/drawing/2014/main" id="{027B7402-82EB-ACDD-2787-997336D85E02}"/>
                  </a:ext>
                </a:extLst>
              </p:cNvPr>
              <p:cNvSpPr txBox="1"/>
              <p:nvPr/>
            </p:nvSpPr>
            <p:spPr>
              <a:xfrm>
                <a:off x="7069109" y="1670490"/>
                <a:ext cx="1385315" cy="1569660"/>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9600" b="0" i="1" smtClean="0">
                          <a:solidFill>
                            <a:schemeClr val="accent6">
                              <a:lumMod val="75000"/>
                            </a:schemeClr>
                          </a:solidFill>
                          <a:latin typeface="Cambria Math" panose="02040503050406030204" pitchFamily="18" charset="0"/>
                        </a:rPr>
                        <m:t>✓</m:t>
                      </m:r>
                    </m:oMath>
                  </m:oMathPara>
                </a14:m>
                <a:endParaRPr lang="en-US" sz="9600" dirty="0">
                  <a:solidFill>
                    <a:schemeClr val="accent6">
                      <a:lumMod val="75000"/>
                    </a:schemeClr>
                  </a:solidFill>
                </a:endParaRPr>
              </a:p>
            </p:txBody>
          </p:sp>
        </mc:Choice>
        <mc:Fallback xmlns="">
          <p:sp>
            <p:nvSpPr>
              <p:cNvPr id="16" name="TextBox 15">
                <a:extLst>
                  <a:ext uri="{FF2B5EF4-FFF2-40B4-BE49-F238E27FC236}">
                    <a16:creationId xmlns:a16="http://schemas.microsoft.com/office/drawing/2014/main" id="{027B7402-82EB-ACDD-2787-997336D85E02}"/>
                  </a:ext>
                </a:extLst>
              </p:cNvPr>
              <p:cNvSpPr txBox="1">
                <a:spLocks noRot="1" noChangeAspect="1" noMove="1" noResize="1" noEditPoints="1" noAdjustHandles="1" noChangeArrowheads="1" noChangeShapeType="1" noTextEdit="1"/>
              </p:cNvSpPr>
              <p:nvPr/>
            </p:nvSpPr>
            <p:spPr>
              <a:xfrm>
                <a:off x="7069109" y="1670490"/>
                <a:ext cx="1385315" cy="1569660"/>
              </a:xfrm>
              <a:prstGeom prst="rect">
                <a:avLst/>
              </a:prstGeom>
              <a:blipFill>
                <a:blip r:embed="rId6"/>
                <a:stretch>
                  <a:fillRect l="-15455" r="-16364" b="-4000"/>
                </a:stretch>
              </a:blipFill>
            </p:spPr>
            <p:txBody>
              <a:bodyPr/>
              <a:lstStyle/>
              <a:p>
                <a:r>
                  <a:rPr lang="en-US">
                    <a:noFill/>
                  </a:rPr>
                  <a:t> </a:t>
                </a:r>
              </a:p>
            </p:txBody>
          </p:sp>
        </mc:Fallback>
      </mc:AlternateContent>
    </p:spTree>
    <p:extLst>
      <p:ext uri="{BB962C8B-B14F-4D97-AF65-F5344CB8AC3E}">
        <p14:creationId xmlns:p14="http://schemas.microsoft.com/office/powerpoint/2010/main" val="780823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P spid="1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FBAC746-ED4A-4C41-85DA-6BB33B6F9ABD}"/>
              </a:ext>
            </a:extLst>
          </p:cNvPr>
          <p:cNvSpPr/>
          <p:nvPr/>
        </p:nvSpPr>
        <p:spPr>
          <a:xfrm>
            <a:off x="1087655" y="129403"/>
            <a:ext cx="6968689" cy="56124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3200" dirty="0">
                <a:solidFill>
                  <a:schemeClr val="tx1"/>
                </a:solidFill>
                <a:ea typeface="+mj-ea"/>
                <a:cs typeface="+mj-cs"/>
              </a:rPr>
              <a:t>Define</a:t>
            </a:r>
            <a:r>
              <a:rPr lang="zh-CN" altLang="en-US" sz="3200" dirty="0">
                <a:solidFill>
                  <a:schemeClr val="tx1"/>
                </a:solidFill>
                <a:ea typeface="+mj-ea"/>
                <a:cs typeface="+mj-cs"/>
              </a:rPr>
              <a:t> </a:t>
            </a:r>
            <a:r>
              <a:rPr lang="en-US" altLang="zh-CN" sz="3200" dirty="0">
                <a:solidFill>
                  <a:schemeClr val="tx1"/>
                </a:solidFill>
                <a:ea typeface="+mj-ea"/>
                <a:cs typeface="+mj-cs"/>
              </a:rPr>
              <a:t>a</a:t>
            </a:r>
            <a:r>
              <a:rPr lang="zh-CN" altLang="en-US" sz="3200" dirty="0">
                <a:solidFill>
                  <a:schemeClr val="tx1"/>
                </a:solidFill>
                <a:ea typeface="+mj-ea"/>
                <a:cs typeface="+mj-cs"/>
              </a:rPr>
              <a:t> </a:t>
            </a:r>
            <a:r>
              <a:rPr lang="en-US" altLang="zh-CN" sz="3200" dirty="0">
                <a:solidFill>
                  <a:schemeClr val="tx1"/>
                </a:solidFill>
                <a:ea typeface="+mj-ea"/>
                <a:cs typeface="+mj-cs"/>
              </a:rPr>
              <a:t>soft</a:t>
            </a:r>
            <a:r>
              <a:rPr lang="en-US" sz="3200" dirty="0">
                <a:solidFill>
                  <a:schemeClr val="tx1"/>
                </a:solidFill>
                <a:ea typeface="+mj-ea"/>
                <a:cs typeface="+mj-cs"/>
              </a:rPr>
              <a:t> thresholding power</a:t>
            </a:r>
            <a:r>
              <a:rPr lang="zh-CN" altLang="en-US" sz="3200" dirty="0">
                <a:solidFill>
                  <a:schemeClr val="tx1"/>
                </a:solidFill>
                <a:ea typeface="+mj-ea"/>
                <a:cs typeface="+mj-cs"/>
              </a:rPr>
              <a:t> </a:t>
            </a:r>
            <a:r>
              <a:rPr lang="en-US" altLang="zh-CN" sz="3200" dirty="0">
                <a:solidFill>
                  <a:schemeClr val="tx1"/>
                </a:solidFill>
                <a:ea typeface="+mj-ea"/>
                <a:cs typeface="+mj-cs"/>
              </a:rPr>
              <a:t>(β)</a:t>
            </a:r>
            <a:endParaRPr lang="en-US" sz="3200" dirty="0">
              <a:solidFill>
                <a:schemeClr val="tx1"/>
              </a:solidFill>
              <a:ea typeface="+mj-ea"/>
              <a:cs typeface="+mj-cs"/>
            </a:endParaRPr>
          </a:p>
        </p:txBody>
      </p:sp>
      <p:pic>
        <p:nvPicPr>
          <p:cNvPr id="8" name="Picture 7">
            <a:extLst>
              <a:ext uri="{FF2B5EF4-FFF2-40B4-BE49-F238E27FC236}">
                <a16:creationId xmlns:a16="http://schemas.microsoft.com/office/drawing/2014/main" id="{A8C786DF-26CF-6F49-81C3-6E56BE8675C4}"/>
              </a:ext>
            </a:extLst>
          </p:cNvPr>
          <p:cNvPicPr>
            <a:picLocks noChangeAspect="1"/>
          </p:cNvPicPr>
          <p:nvPr/>
        </p:nvPicPr>
        <p:blipFill>
          <a:blip r:embed="rId3"/>
          <a:stretch>
            <a:fillRect/>
          </a:stretch>
        </p:blipFill>
        <p:spPr>
          <a:xfrm>
            <a:off x="1163167" y="931295"/>
            <a:ext cx="2040927" cy="1812695"/>
          </a:xfrm>
          <a:prstGeom prst="rect">
            <a:avLst/>
          </a:prstGeom>
        </p:spPr>
      </p:pic>
      <p:pic>
        <p:nvPicPr>
          <p:cNvPr id="9" name="Picture 8">
            <a:extLst>
              <a:ext uri="{FF2B5EF4-FFF2-40B4-BE49-F238E27FC236}">
                <a16:creationId xmlns:a16="http://schemas.microsoft.com/office/drawing/2014/main" id="{46A90141-801A-CA4C-AFFD-8D54CBE3332B}"/>
              </a:ext>
            </a:extLst>
          </p:cNvPr>
          <p:cNvPicPr>
            <a:picLocks noChangeAspect="1"/>
          </p:cNvPicPr>
          <p:nvPr/>
        </p:nvPicPr>
        <p:blipFill>
          <a:blip r:embed="rId4"/>
          <a:stretch>
            <a:fillRect/>
          </a:stretch>
        </p:blipFill>
        <p:spPr>
          <a:xfrm>
            <a:off x="4412478" y="931294"/>
            <a:ext cx="2040929" cy="1787956"/>
          </a:xfrm>
          <a:prstGeom prst="rect">
            <a:avLst/>
          </a:prstGeom>
        </p:spPr>
      </p:pic>
      <p:sp>
        <p:nvSpPr>
          <p:cNvPr id="10" name="Rectangle 9">
            <a:extLst>
              <a:ext uri="{FF2B5EF4-FFF2-40B4-BE49-F238E27FC236}">
                <a16:creationId xmlns:a16="http://schemas.microsoft.com/office/drawing/2014/main" id="{BB06085D-B4C5-C843-A1F7-39734346E528}"/>
              </a:ext>
            </a:extLst>
          </p:cNvPr>
          <p:cNvSpPr/>
          <p:nvPr/>
        </p:nvSpPr>
        <p:spPr>
          <a:xfrm>
            <a:off x="826785" y="2637910"/>
            <a:ext cx="2731230" cy="461665"/>
          </a:xfrm>
          <a:prstGeom prst="rect">
            <a:avLst/>
          </a:prstGeom>
        </p:spPr>
        <p:txBody>
          <a:bodyPr wrap="square">
            <a:spAutoFit/>
          </a:bodyPr>
          <a:lstStyle/>
          <a:p>
            <a:pPr algn="ctr"/>
            <a:r>
              <a:rPr lang="en-US" altLang="zh-CN" sz="2400" dirty="0">
                <a:solidFill>
                  <a:srgbClr val="222222"/>
                </a:solidFill>
                <a:latin typeface="-apple-system"/>
              </a:rPr>
              <a:t>(a)</a:t>
            </a:r>
            <a:r>
              <a:rPr lang="zh-CN" altLang="en-US" sz="2400" dirty="0">
                <a:solidFill>
                  <a:srgbClr val="222222"/>
                </a:solidFill>
                <a:latin typeface="-apple-system"/>
              </a:rPr>
              <a:t> </a:t>
            </a:r>
            <a:r>
              <a:rPr lang="en-US" altLang="zh-CN" sz="2400" dirty="0">
                <a:solidFill>
                  <a:srgbClr val="222222"/>
                </a:solidFill>
                <a:latin typeface="-apple-system"/>
              </a:rPr>
              <a:t>Random</a:t>
            </a:r>
            <a:r>
              <a:rPr lang="zh-CN" altLang="en-US" sz="2400" dirty="0">
                <a:solidFill>
                  <a:srgbClr val="222222"/>
                </a:solidFill>
                <a:latin typeface="-apple-system"/>
              </a:rPr>
              <a:t> </a:t>
            </a:r>
            <a:r>
              <a:rPr lang="en-US" altLang="zh-CN" sz="2400" dirty="0">
                <a:solidFill>
                  <a:srgbClr val="222222"/>
                </a:solidFill>
                <a:latin typeface="-apple-system"/>
              </a:rPr>
              <a:t>network</a:t>
            </a:r>
            <a:endParaRPr lang="en-US" sz="2400" dirty="0"/>
          </a:p>
        </p:txBody>
      </p:sp>
      <p:sp>
        <p:nvSpPr>
          <p:cNvPr id="11" name="Rectangle 10">
            <a:extLst>
              <a:ext uri="{FF2B5EF4-FFF2-40B4-BE49-F238E27FC236}">
                <a16:creationId xmlns:a16="http://schemas.microsoft.com/office/drawing/2014/main" id="{64069285-424B-D24B-BE33-8B1E470314E9}"/>
              </a:ext>
            </a:extLst>
          </p:cNvPr>
          <p:cNvSpPr/>
          <p:nvPr/>
        </p:nvSpPr>
        <p:spPr>
          <a:xfrm>
            <a:off x="3911935" y="2637910"/>
            <a:ext cx="3193055" cy="461665"/>
          </a:xfrm>
          <a:prstGeom prst="rect">
            <a:avLst/>
          </a:prstGeom>
        </p:spPr>
        <p:txBody>
          <a:bodyPr wrap="square">
            <a:spAutoFit/>
          </a:bodyPr>
          <a:lstStyle/>
          <a:p>
            <a:pPr algn="ctr"/>
            <a:r>
              <a:rPr lang="en-US" altLang="zh-CN" sz="2400" dirty="0">
                <a:solidFill>
                  <a:srgbClr val="222222"/>
                </a:solidFill>
                <a:latin typeface="-apple-system"/>
              </a:rPr>
              <a:t>(b)</a:t>
            </a:r>
            <a:r>
              <a:rPr lang="zh-CN" altLang="en-US" sz="2400" dirty="0">
                <a:solidFill>
                  <a:srgbClr val="222222"/>
                </a:solidFill>
                <a:latin typeface="-apple-system"/>
              </a:rPr>
              <a:t> </a:t>
            </a:r>
            <a:r>
              <a:rPr lang="en-US" altLang="zh-CN" sz="2400" dirty="0">
                <a:solidFill>
                  <a:srgbClr val="222222"/>
                </a:solidFill>
                <a:latin typeface="-apple-system"/>
              </a:rPr>
              <a:t>Scale-free</a:t>
            </a:r>
            <a:r>
              <a:rPr lang="zh-CN" altLang="en-US" sz="2400" dirty="0">
                <a:solidFill>
                  <a:srgbClr val="222222"/>
                </a:solidFill>
                <a:latin typeface="-apple-system"/>
              </a:rPr>
              <a:t> </a:t>
            </a:r>
            <a:r>
              <a:rPr lang="en-US" altLang="zh-CN" sz="2400" dirty="0">
                <a:solidFill>
                  <a:srgbClr val="222222"/>
                </a:solidFill>
                <a:latin typeface="-apple-system"/>
              </a:rPr>
              <a:t>network</a:t>
            </a:r>
            <a:endParaRPr lang="en-US" sz="2400" dirty="0"/>
          </a:p>
        </p:txBody>
      </p:sp>
      <p:sp>
        <p:nvSpPr>
          <p:cNvPr id="12" name="Rectangle 11">
            <a:extLst>
              <a:ext uri="{FF2B5EF4-FFF2-40B4-BE49-F238E27FC236}">
                <a16:creationId xmlns:a16="http://schemas.microsoft.com/office/drawing/2014/main" id="{4045CCD9-5C09-354F-853D-2B6C3887F997}"/>
              </a:ext>
            </a:extLst>
          </p:cNvPr>
          <p:cNvSpPr/>
          <p:nvPr/>
        </p:nvSpPr>
        <p:spPr>
          <a:xfrm>
            <a:off x="320494" y="3240508"/>
            <a:ext cx="8503009" cy="1569660"/>
          </a:xfrm>
          <a:prstGeom prst="rect">
            <a:avLst/>
          </a:prstGeom>
        </p:spPr>
        <p:txBody>
          <a:bodyPr wrap="square">
            <a:spAutoFit/>
          </a:bodyPr>
          <a:lstStyle/>
          <a:p>
            <a:pPr>
              <a:buNone/>
            </a:pPr>
            <a:r>
              <a:rPr lang="en-US" sz="2400" dirty="0"/>
              <a:t>A scale-free network or topology means:</a:t>
            </a:r>
          </a:p>
          <a:p>
            <a:pPr>
              <a:buFont typeface="Arial" panose="020B0604020202020204" pitchFamily="34" charset="0"/>
              <a:buChar char="•"/>
            </a:pPr>
            <a:r>
              <a:rPr lang="en-US" sz="2400" b="1" dirty="0"/>
              <a:t> Most genes </a:t>
            </a:r>
            <a:r>
              <a:rPr lang="en-US" sz="2400" dirty="0"/>
              <a:t>are only strongly connected to a few others</a:t>
            </a:r>
          </a:p>
          <a:p>
            <a:pPr>
              <a:buFont typeface="Arial" panose="020B0604020202020204" pitchFamily="34" charset="0"/>
              <a:buChar char="•"/>
            </a:pPr>
            <a:r>
              <a:rPr lang="en-US" sz="2400" b="1" dirty="0"/>
              <a:t> Only a few genes</a:t>
            </a:r>
            <a:r>
              <a:rPr lang="en-US" sz="2400" dirty="0"/>
              <a:t> (called </a:t>
            </a:r>
            <a:r>
              <a:rPr lang="en-US" sz="2400" b="1" dirty="0"/>
              <a:t>hub genes</a:t>
            </a:r>
            <a:r>
              <a:rPr lang="en-US" sz="2400" dirty="0"/>
              <a:t>) are highly connected with many others, possibly playing central regulatory roles</a:t>
            </a:r>
          </a:p>
        </p:txBody>
      </p:sp>
      <p:cxnSp>
        <p:nvCxnSpPr>
          <p:cNvPr id="3" name="Straight Connector 2">
            <a:extLst>
              <a:ext uri="{FF2B5EF4-FFF2-40B4-BE49-F238E27FC236}">
                <a16:creationId xmlns:a16="http://schemas.microsoft.com/office/drawing/2014/main" id="{07378E4D-D6D7-D545-8066-6EEC9198F43A}"/>
              </a:ext>
            </a:extLst>
          </p:cNvPr>
          <p:cNvCxnSpPr>
            <a:cxnSpLocks/>
          </p:cNvCxnSpPr>
          <p:nvPr/>
        </p:nvCxnSpPr>
        <p:spPr>
          <a:xfrm flipV="1">
            <a:off x="5702635" y="1533892"/>
            <a:ext cx="750772" cy="439511"/>
          </a:xfrm>
          <a:prstGeom prst="line">
            <a:avLst/>
          </a:prstGeom>
          <a:ln w="19050">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E86B361E-764D-434A-8FF5-7E1B2C3A91E7}"/>
              </a:ext>
            </a:extLst>
          </p:cNvPr>
          <p:cNvSpPr/>
          <p:nvPr/>
        </p:nvSpPr>
        <p:spPr>
          <a:xfrm>
            <a:off x="6176297" y="1132147"/>
            <a:ext cx="1880047" cy="461665"/>
          </a:xfrm>
          <a:prstGeom prst="rect">
            <a:avLst/>
          </a:prstGeom>
        </p:spPr>
        <p:txBody>
          <a:bodyPr wrap="square">
            <a:spAutoFit/>
          </a:bodyPr>
          <a:lstStyle/>
          <a:p>
            <a:pPr algn="ctr"/>
            <a:r>
              <a:rPr lang="en-US" altLang="zh-CN" sz="2400" dirty="0">
                <a:solidFill>
                  <a:schemeClr val="accent2">
                    <a:lumMod val="50000"/>
                  </a:schemeClr>
                </a:solidFill>
                <a:latin typeface="-apple-system"/>
              </a:rPr>
              <a:t>hub</a:t>
            </a:r>
            <a:r>
              <a:rPr lang="zh-CN" altLang="en-US" sz="2400" dirty="0">
                <a:solidFill>
                  <a:schemeClr val="accent2">
                    <a:lumMod val="50000"/>
                  </a:schemeClr>
                </a:solidFill>
                <a:latin typeface="-apple-system"/>
              </a:rPr>
              <a:t> </a:t>
            </a:r>
            <a:r>
              <a:rPr lang="en-US" altLang="zh-CN" sz="2400" dirty="0">
                <a:solidFill>
                  <a:schemeClr val="accent2">
                    <a:lumMod val="50000"/>
                  </a:schemeClr>
                </a:solidFill>
                <a:latin typeface="-apple-system"/>
              </a:rPr>
              <a:t>nodes</a:t>
            </a:r>
            <a:endParaRPr lang="en-US" sz="2400" dirty="0">
              <a:solidFill>
                <a:schemeClr val="accent2">
                  <a:lumMod val="50000"/>
                </a:schemeClr>
              </a:solidFill>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1EE588F0-B770-A71E-46B9-9E8984219F3D}"/>
                  </a:ext>
                </a:extLst>
              </p:cNvPr>
              <p:cNvSpPr txBox="1"/>
              <p:nvPr/>
            </p:nvSpPr>
            <p:spPr>
              <a:xfrm>
                <a:off x="7115184" y="3176271"/>
                <a:ext cx="2040928" cy="51687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Sup>
                        <m:sSupPr>
                          <m:ctrlPr>
                            <a:rPr lang="en-US" sz="2400" i="1" smtClean="0">
                              <a:solidFill>
                                <a:srgbClr val="FF0000"/>
                              </a:solidFill>
                              <a:latin typeface="Cambria Math" panose="02040503050406030204" pitchFamily="18" charset="0"/>
                            </a:rPr>
                          </m:ctrlPr>
                        </m:sSupPr>
                        <m:e>
                          <m:d>
                            <m:dPr>
                              <m:begChr m:val="|"/>
                              <m:endChr m:val="|"/>
                              <m:ctrlPr>
                                <a:rPr lang="en-US" sz="2400" i="1">
                                  <a:solidFill>
                                    <a:srgbClr val="FF0000"/>
                                  </a:solidFill>
                                  <a:latin typeface="Cambria Math" panose="02040503050406030204" pitchFamily="18" charset="0"/>
                                </a:rPr>
                              </m:ctrlPr>
                            </m:dPr>
                            <m:e>
                              <m:r>
                                <a:rPr lang="en-US" sz="2400" i="1">
                                  <a:solidFill>
                                    <a:srgbClr val="FF0000"/>
                                  </a:solidFill>
                                  <a:latin typeface="Cambria Math" panose="02040503050406030204" pitchFamily="18" charset="0"/>
                                </a:rPr>
                                <m:t>𝑐𝑜𝑟</m:t>
                              </m:r>
                              <m:r>
                                <a:rPr lang="en-US" sz="2400" i="1">
                                  <a:solidFill>
                                    <a:srgbClr val="FF0000"/>
                                  </a:solidFill>
                                  <a:latin typeface="Cambria Math" panose="02040503050406030204" pitchFamily="18" charset="0"/>
                                </a:rPr>
                                <m:t>(</m:t>
                              </m:r>
                              <m:sSub>
                                <m:sSubPr>
                                  <m:ctrlPr>
                                    <a:rPr lang="en-US" sz="2400" i="1">
                                      <a:solidFill>
                                        <a:srgbClr val="FF0000"/>
                                      </a:solidFill>
                                      <a:latin typeface="Cambria Math" panose="02040503050406030204" pitchFamily="18" charset="0"/>
                                    </a:rPr>
                                  </m:ctrlPr>
                                </m:sSubPr>
                                <m:e>
                                  <m:r>
                                    <a:rPr lang="en-US" sz="2400" i="1">
                                      <a:solidFill>
                                        <a:srgbClr val="FF0000"/>
                                      </a:solidFill>
                                      <a:latin typeface="Cambria Math" panose="02040503050406030204" pitchFamily="18" charset="0"/>
                                    </a:rPr>
                                    <m:t>𝑥</m:t>
                                  </m:r>
                                </m:e>
                                <m:sub>
                                  <m:r>
                                    <a:rPr lang="en-US" sz="2400" i="1">
                                      <a:solidFill>
                                        <a:srgbClr val="FF0000"/>
                                      </a:solidFill>
                                      <a:latin typeface="Cambria Math" panose="02040503050406030204" pitchFamily="18" charset="0"/>
                                    </a:rPr>
                                    <m:t>𝑖</m:t>
                                  </m:r>
                                </m:sub>
                              </m:sSub>
                              <m:r>
                                <a:rPr lang="en-US" sz="2400" i="1">
                                  <a:solidFill>
                                    <a:srgbClr val="FF0000"/>
                                  </a:solidFill>
                                  <a:latin typeface="Cambria Math" panose="02040503050406030204" pitchFamily="18" charset="0"/>
                                </a:rPr>
                                <m:t>,</m:t>
                              </m:r>
                              <m:sSub>
                                <m:sSubPr>
                                  <m:ctrlPr>
                                    <a:rPr lang="en-US" sz="2400" i="1">
                                      <a:solidFill>
                                        <a:srgbClr val="FF0000"/>
                                      </a:solidFill>
                                      <a:latin typeface="Cambria Math" panose="02040503050406030204" pitchFamily="18" charset="0"/>
                                    </a:rPr>
                                  </m:ctrlPr>
                                </m:sSubPr>
                                <m:e>
                                  <m:r>
                                    <a:rPr lang="en-US" sz="2400" i="1">
                                      <a:solidFill>
                                        <a:srgbClr val="FF0000"/>
                                      </a:solidFill>
                                      <a:latin typeface="Cambria Math" panose="02040503050406030204" pitchFamily="18" charset="0"/>
                                    </a:rPr>
                                    <m:t>𝑥</m:t>
                                  </m:r>
                                </m:e>
                                <m:sub>
                                  <m:r>
                                    <a:rPr lang="en-US" sz="2400" i="1">
                                      <a:solidFill>
                                        <a:srgbClr val="FF0000"/>
                                      </a:solidFill>
                                      <a:latin typeface="Cambria Math" panose="02040503050406030204" pitchFamily="18" charset="0"/>
                                    </a:rPr>
                                    <m:t>𝑗</m:t>
                                  </m:r>
                                </m:sub>
                              </m:sSub>
                              <m:r>
                                <a:rPr lang="en-US" sz="2400" i="1">
                                  <a:solidFill>
                                    <a:srgbClr val="FF0000"/>
                                  </a:solidFill>
                                  <a:latin typeface="Cambria Math" panose="02040503050406030204" pitchFamily="18" charset="0"/>
                                </a:rPr>
                                <m:t>)</m:t>
                              </m:r>
                            </m:e>
                          </m:d>
                        </m:e>
                        <m:sup>
                          <m:r>
                            <a:rPr lang="en-US" sz="2400" i="1" smtClean="0">
                              <a:solidFill>
                                <a:srgbClr val="FF0000"/>
                              </a:solidFill>
                              <a:latin typeface="Cambria Math" panose="02040503050406030204" pitchFamily="18" charset="0"/>
                              <a:ea typeface="Cambria Math" panose="02040503050406030204" pitchFamily="18" charset="0"/>
                            </a:rPr>
                            <m:t>𝛽</m:t>
                          </m:r>
                        </m:sup>
                      </m:sSup>
                    </m:oMath>
                  </m:oMathPara>
                </a14:m>
                <a:endParaRPr lang="en-US" sz="2400" dirty="0"/>
              </a:p>
            </p:txBody>
          </p:sp>
        </mc:Choice>
        <mc:Fallback xmlns="">
          <p:sp>
            <p:nvSpPr>
              <p:cNvPr id="2" name="TextBox 1">
                <a:extLst>
                  <a:ext uri="{FF2B5EF4-FFF2-40B4-BE49-F238E27FC236}">
                    <a16:creationId xmlns:a16="http://schemas.microsoft.com/office/drawing/2014/main" id="{1EE588F0-B770-A71E-46B9-9E8984219F3D}"/>
                  </a:ext>
                </a:extLst>
              </p:cNvPr>
              <p:cNvSpPr txBox="1">
                <a:spLocks noRot="1" noChangeAspect="1" noMove="1" noResize="1" noEditPoints="1" noAdjustHandles="1" noChangeArrowheads="1" noChangeShapeType="1" noTextEdit="1"/>
              </p:cNvSpPr>
              <p:nvPr/>
            </p:nvSpPr>
            <p:spPr>
              <a:xfrm>
                <a:off x="7115184" y="3176271"/>
                <a:ext cx="2040928" cy="516873"/>
              </a:xfrm>
              <a:prstGeom prst="rect">
                <a:avLst/>
              </a:prstGeom>
              <a:blipFill>
                <a:blip r:embed="rId5"/>
                <a:stretch>
                  <a:fillRect t="-4878" b="-21951"/>
                </a:stretch>
              </a:blipFill>
            </p:spPr>
            <p:txBody>
              <a:bodyPr/>
              <a:lstStyle/>
              <a:p>
                <a:r>
                  <a:rPr lang="en-US">
                    <a:noFill/>
                  </a:rPr>
                  <a:t> </a:t>
                </a:r>
              </a:p>
            </p:txBody>
          </p:sp>
        </mc:Fallback>
      </mc:AlternateContent>
      <p:pic>
        <p:nvPicPr>
          <p:cNvPr id="6" name="Picture 5" descr="A red squares with white text&#10;&#10;AI-generated content may be incorrect.">
            <a:extLst>
              <a:ext uri="{FF2B5EF4-FFF2-40B4-BE49-F238E27FC236}">
                <a16:creationId xmlns:a16="http://schemas.microsoft.com/office/drawing/2014/main" id="{93E09C94-5653-2C28-0EEE-8BD5BFBF66A2}"/>
              </a:ext>
            </a:extLst>
          </p:cNvPr>
          <p:cNvPicPr>
            <a:picLocks noChangeAspect="1"/>
          </p:cNvPicPr>
          <p:nvPr/>
        </p:nvPicPr>
        <p:blipFill>
          <a:blip r:embed="rId6"/>
          <a:stretch>
            <a:fillRect/>
          </a:stretch>
        </p:blipFill>
        <p:spPr>
          <a:xfrm>
            <a:off x="7202812" y="1557849"/>
            <a:ext cx="1620691" cy="1733817"/>
          </a:xfrm>
          <a:prstGeom prst="rect">
            <a:avLst/>
          </a:prstGeom>
        </p:spPr>
      </p:pic>
    </p:spTree>
    <p:extLst>
      <p:ext uri="{BB962C8B-B14F-4D97-AF65-F5344CB8AC3E}">
        <p14:creationId xmlns:p14="http://schemas.microsoft.com/office/powerpoint/2010/main" val="784049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17509</TotalTime>
  <Words>919</Words>
  <Application>Microsoft Macintosh PowerPoint</Application>
  <PresentationFormat>On-screen Show (16:9)</PresentationFormat>
  <Paragraphs>149</Paragraphs>
  <Slides>18</Slides>
  <Notes>12</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18</vt:i4>
      </vt:variant>
    </vt:vector>
  </HeadingPairs>
  <TitlesOfParts>
    <vt:vector size="27" baseType="lpstr">
      <vt:lpstr>-apple-system</vt:lpstr>
      <vt:lpstr>Arial</vt:lpstr>
      <vt:lpstr>Calibri</vt:lpstr>
      <vt:lpstr>Calibri Light</vt:lpstr>
      <vt:lpstr>Cambria Math</vt:lpstr>
      <vt:lpstr>Helvetica</vt:lpstr>
      <vt:lpstr>Times New Roman</vt:lpstr>
      <vt:lpstr>Office 2013 - 2022 Theme</vt:lpstr>
      <vt:lpstr>Equation</vt:lpstr>
      <vt:lpstr>A brief Overview of Gene Co-Expression Network Analysis</vt:lpstr>
      <vt:lpstr>Contents</vt:lpstr>
      <vt:lpstr>Wax biosynthesis genes are clustered closely in gene co-expression networks (GCNs)</vt:lpstr>
      <vt:lpstr>Gene co-expression network (GCN)</vt:lpstr>
      <vt:lpstr>Weighted and unweighted GCNs</vt:lpstr>
      <vt:lpstr>PowerPoint Presentation</vt:lpstr>
      <vt:lpstr>PowerPoint Presentation</vt:lpstr>
      <vt:lpstr>Using a power transformation softens weaker correlations and emphasizes stronger ones</vt:lpstr>
      <vt:lpstr>PowerPoint Presentation</vt:lpstr>
      <vt:lpstr>Generalized Connectivity</vt:lpstr>
      <vt:lpstr>PowerPoint Presentation</vt:lpstr>
      <vt:lpstr>General Framework for WGCNA</vt:lpstr>
      <vt:lpstr>TOM</vt:lpstr>
      <vt:lpstr>PowerPoint Presentation</vt:lpstr>
      <vt:lpstr>PowerPoint Presentation</vt:lpstr>
      <vt:lpstr>PowerPoint Presentation</vt:lpstr>
      <vt:lpstr>PowerPoint Presentation</vt:lpstr>
      <vt:lpstr>General Framework for WGCNA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Overview of Gene Co-Expression Network Analysis</dc:title>
  <dc:creator>Microsoft Office User</dc:creator>
  <cp:lastModifiedBy>Sanzhen Liu</cp:lastModifiedBy>
  <cp:revision>212</cp:revision>
  <dcterms:created xsi:type="dcterms:W3CDTF">2021-04-10T17:11:48Z</dcterms:created>
  <dcterms:modified xsi:type="dcterms:W3CDTF">2025-04-22T16:32:05Z</dcterms:modified>
</cp:coreProperties>
</file>

<file path=docProps/thumbnail.jpeg>
</file>